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91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00" r:id="rId27"/>
    <p:sldId id="297" r:id="rId28"/>
    <p:sldId id="283" r:id="rId29"/>
    <p:sldId id="284" r:id="rId30"/>
    <p:sldId id="292" r:id="rId31"/>
    <p:sldId id="298" r:id="rId32"/>
    <p:sldId id="301" r:id="rId33"/>
    <p:sldId id="285" r:id="rId34"/>
    <p:sldId id="294" r:id="rId35"/>
    <p:sldId id="295" r:id="rId36"/>
    <p:sldId id="289" r:id="rId37"/>
    <p:sldId id="296" r:id="rId38"/>
    <p:sldId id="299" r:id="rId39"/>
    <p:sldId id="293" r:id="rId40"/>
  </p:sldIdLst>
  <p:sldSz cx="18288000" cy="10287000"/>
  <p:notesSz cx="6858000" cy="9144000"/>
  <p:embeddedFontLst>
    <p:embeddedFont>
      <p:font typeface="Coco Gothic" panose="020B0604020202020204" charset="0"/>
      <p:regular r:id="rId42"/>
    </p:embeddedFont>
    <p:embeddedFont>
      <p:font typeface="Coco Gothic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2A60F6-0700-47B8-BD63-43300FC22144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BAB48A2-A04D-4981-BCF2-BD6FEB8F8ADB}">
      <dgm:prSet phldrT="[Texto]"/>
      <dgm:spPr/>
      <dgm:t>
        <a:bodyPr/>
        <a:lstStyle/>
        <a:p>
          <a:r>
            <a:rPr lang="es-ES" dirty="0"/>
            <a:t>Abordaje del problema</a:t>
          </a:r>
        </a:p>
      </dgm:t>
    </dgm:pt>
    <dgm:pt modelId="{CC362F82-8836-4302-831B-4FECA84A235D}" type="parTrans" cxnId="{B51DA3FE-9DA3-46D5-99AA-C56725DE4063}">
      <dgm:prSet/>
      <dgm:spPr/>
      <dgm:t>
        <a:bodyPr/>
        <a:lstStyle/>
        <a:p>
          <a:endParaRPr lang="es-ES"/>
        </a:p>
      </dgm:t>
    </dgm:pt>
    <dgm:pt modelId="{06297C65-121A-4CE2-BC0E-2612BE459774}" type="sibTrans" cxnId="{B51DA3FE-9DA3-46D5-99AA-C56725DE4063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36D25300-266B-4294-BC1E-2DC8DBCDAD8F}">
      <dgm:prSet phldrT="[Texto]"/>
      <dgm:spPr/>
      <dgm:t>
        <a:bodyPr/>
        <a:lstStyle/>
        <a:p>
          <a:r>
            <a:rPr lang="es-ES" dirty="0"/>
            <a:t>Análisis de los involucrados</a:t>
          </a:r>
        </a:p>
      </dgm:t>
    </dgm:pt>
    <dgm:pt modelId="{9AB0EC9D-F009-42CE-ADB0-CBF246D0BBBD}" type="parTrans" cxnId="{D61497A8-EC37-41E2-8CFF-DEA98BA5AEEC}">
      <dgm:prSet/>
      <dgm:spPr/>
      <dgm:t>
        <a:bodyPr/>
        <a:lstStyle/>
        <a:p>
          <a:endParaRPr lang="es-ES"/>
        </a:p>
      </dgm:t>
    </dgm:pt>
    <dgm:pt modelId="{109A4947-C672-4465-A705-E3C126D5EA24}" type="sibTrans" cxnId="{D61497A8-EC37-41E2-8CFF-DEA98BA5AEEC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1C914490-4BDD-4EC5-B0CB-8048AFD3C4B6}">
      <dgm:prSet phldrT="[Texto]"/>
      <dgm:spPr/>
      <dgm:t>
        <a:bodyPr/>
        <a:lstStyle/>
        <a:p>
          <a:r>
            <a:rPr lang="es-ES" dirty="0"/>
            <a:t>Organizaciones comunales presentes</a:t>
          </a:r>
        </a:p>
      </dgm:t>
    </dgm:pt>
    <dgm:pt modelId="{AA460AB4-7EC9-4847-8D42-FCE84175CAD7}" type="parTrans" cxnId="{B1F74E57-6425-424E-8D39-9F796ACE6C27}">
      <dgm:prSet/>
      <dgm:spPr/>
      <dgm:t>
        <a:bodyPr/>
        <a:lstStyle/>
        <a:p>
          <a:endParaRPr lang="es-ES"/>
        </a:p>
      </dgm:t>
    </dgm:pt>
    <dgm:pt modelId="{1516C41D-1B23-4ACB-820B-4642B1FBCE81}" type="sibTrans" cxnId="{B1F74E57-6425-424E-8D39-9F796ACE6C27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3B1420F-751F-4839-9BDF-961D19E41AF4}">
      <dgm:prSet phldrT="[Texto]"/>
      <dgm:spPr/>
      <dgm:t>
        <a:bodyPr/>
        <a:lstStyle/>
        <a:p>
          <a:r>
            <a:rPr lang="es-ES" dirty="0"/>
            <a:t>Población y muestra</a:t>
          </a:r>
        </a:p>
      </dgm:t>
    </dgm:pt>
    <dgm:pt modelId="{9C63348E-D0EE-4D89-8E8F-2730C9898B7D}" type="parTrans" cxnId="{24BB08F3-8F91-46AE-96A0-80E870361CDD}">
      <dgm:prSet/>
      <dgm:spPr/>
      <dgm:t>
        <a:bodyPr/>
        <a:lstStyle/>
        <a:p>
          <a:endParaRPr lang="es-ES"/>
        </a:p>
      </dgm:t>
    </dgm:pt>
    <dgm:pt modelId="{A0724178-5271-4FE9-AFCD-271E5CAF1911}" type="sibTrans" cxnId="{24BB08F3-8F91-46AE-96A0-80E870361CDD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15648573-E428-4C04-B503-C74651A93814}">
      <dgm:prSet phldrT="[Texto]"/>
      <dgm:spPr/>
      <dgm:t>
        <a:bodyPr/>
        <a:lstStyle/>
        <a:p>
          <a:r>
            <a:rPr lang="es-ES" dirty="0"/>
            <a:t>Valores de la comunidad</a:t>
          </a:r>
        </a:p>
      </dgm:t>
    </dgm:pt>
    <dgm:pt modelId="{5F7EA716-D45C-4049-8F12-D373E64C84E9}" type="parTrans" cxnId="{7A61BF85-8BAE-4113-8556-6A7A06CD5F14}">
      <dgm:prSet/>
      <dgm:spPr/>
      <dgm:t>
        <a:bodyPr/>
        <a:lstStyle/>
        <a:p>
          <a:endParaRPr lang="es-ES"/>
        </a:p>
      </dgm:t>
    </dgm:pt>
    <dgm:pt modelId="{E5CF8944-DAF8-47EC-820A-FF44A28D77B7}" type="sibTrans" cxnId="{7A61BF85-8BAE-4113-8556-6A7A06CD5F14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46343055-F159-4CDF-BC09-87C9D63C96B2}">
      <dgm:prSet phldrT="[Texto]"/>
      <dgm:spPr/>
      <dgm:t>
        <a:bodyPr/>
        <a:lstStyle/>
        <a:p>
          <a:r>
            <a:rPr lang="es-ES" dirty="0"/>
            <a:t>Diagnostico de abordaje</a:t>
          </a:r>
        </a:p>
      </dgm:t>
    </dgm:pt>
    <dgm:pt modelId="{A30A9CBB-411E-44A9-B555-0FC02B149BB2}" type="parTrans" cxnId="{433B1E82-B17E-4DFC-A027-0511045EE564}">
      <dgm:prSet/>
      <dgm:spPr/>
      <dgm:t>
        <a:bodyPr/>
        <a:lstStyle/>
        <a:p>
          <a:endParaRPr lang="es-ES"/>
        </a:p>
      </dgm:t>
    </dgm:pt>
    <dgm:pt modelId="{25858A9C-D7CC-4BC4-8F95-D962C0814888}" type="sibTrans" cxnId="{433B1E82-B17E-4DFC-A027-0511045EE564}">
      <dgm:prSet>
        <dgm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5CFF0E23-ACFB-4D17-A05E-1B96F559C56D}">
      <dgm:prSet phldrT="[Texto]"/>
      <dgm:spPr/>
      <dgm:t>
        <a:bodyPr/>
        <a:lstStyle/>
        <a:p>
          <a:r>
            <a:rPr lang="es-ES" dirty="0"/>
            <a:t>Metodología empleada</a:t>
          </a:r>
        </a:p>
      </dgm:t>
    </dgm:pt>
    <dgm:pt modelId="{8E85C7B3-0CF8-4EC2-B3E0-5BA204861911}" type="parTrans" cxnId="{97C978B3-0B7D-4FDC-8F8D-2313AF2B7BCB}">
      <dgm:prSet/>
      <dgm:spPr/>
      <dgm:t>
        <a:bodyPr/>
        <a:lstStyle/>
        <a:p>
          <a:endParaRPr lang="es-ES"/>
        </a:p>
      </dgm:t>
    </dgm:pt>
    <dgm:pt modelId="{950A561F-7960-4C95-B72F-E720B023EB11}" type="sibTrans" cxnId="{97C978B3-0B7D-4FDC-8F8D-2313AF2B7BCB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80769DD-81B3-43AD-AE2A-F160CE77608A}">
      <dgm:prSet phldrT="[Texto]"/>
      <dgm:spPr/>
      <dgm:t>
        <a:bodyPr/>
        <a:lstStyle/>
        <a:p>
          <a:r>
            <a:rPr lang="es-ES" dirty="0"/>
            <a:t>Matriz FODA</a:t>
          </a:r>
        </a:p>
      </dgm:t>
    </dgm:pt>
    <dgm:pt modelId="{C5840571-70F0-4FB1-9474-F40ED48C32CD}" type="parTrans" cxnId="{4BB830FE-3C89-4C23-8AB1-9F85D0313028}">
      <dgm:prSet/>
      <dgm:spPr/>
      <dgm:t>
        <a:bodyPr/>
        <a:lstStyle/>
        <a:p>
          <a:endParaRPr lang="es-ES"/>
        </a:p>
      </dgm:t>
    </dgm:pt>
    <dgm:pt modelId="{22787783-1436-49E0-8665-93E5D95CDDA5}" type="sibTrans" cxnId="{4BB830FE-3C89-4C23-8AB1-9F85D0313028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2E28EBD6-9311-4883-B934-362E8C755091}">
      <dgm:prSet phldrT="[Texto]"/>
      <dgm:spPr/>
      <dgm:t>
        <a:bodyPr/>
        <a:lstStyle/>
        <a:p>
          <a:r>
            <a:rPr lang="es-ES" dirty="0"/>
            <a:t>Levantamiento de información</a:t>
          </a:r>
        </a:p>
      </dgm:t>
    </dgm:pt>
    <dgm:pt modelId="{24CBC563-D027-41B9-9BF4-03BA4666A973}" type="parTrans" cxnId="{161F76E9-1971-40A3-9E6C-208CEC25E351}">
      <dgm:prSet/>
      <dgm:spPr/>
      <dgm:t>
        <a:bodyPr/>
        <a:lstStyle/>
        <a:p>
          <a:endParaRPr lang="es-ES"/>
        </a:p>
      </dgm:t>
    </dgm:pt>
    <dgm:pt modelId="{DFBCA6EC-36CC-4DF7-8D48-E8CF7864B8B9}" type="sibTrans" cxnId="{161F76E9-1971-40A3-9E6C-208CEC25E351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9D5E7B1-EB2F-4D4A-9116-282A9D48F1D2}">
      <dgm:prSet phldrT="[Texto]"/>
      <dgm:spPr/>
      <dgm:t>
        <a:bodyPr/>
        <a:lstStyle/>
        <a:p>
          <a:r>
            <a:rPr lang="es-ES" dirty="0"/>
            <a:t>Tabla de problemas</a:t>
          </a:r>
        </a:p>
      </dgm:t>
    </dgm:pt>
    <dgm:pt modelId="{F58386CD-7581-4A0B-B7E2-EA5B5370F989}" type="parTrans" cxnId="{759DDF7E-A222-434D-8F9C-C71958BB6713}">
      <dgm:prSet/>
      <dgm:spPr/>
      <dgm:t>
        <a:bodyPr/>
        <a:lstStyle/>
        <a:p>
          <a:endParaRPr lang="es-ES"/>
        </a:p>
      </dgm:t>
    </dgm:pt>
    <dgm:pt modelId="{5C7518F3-ABB0-4FA4-9FE6-33793B6FDBE6}" type="sibTrans" cxnId="{759DDF7E-A222-434D-8F9C-C71958BB6713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C19B45A-61CC-404E-9523-5FCAA271C1F5}">
      <dgm:prSet phldrT="[Texto]"/>
      <dgm:spPr/>
      <dgm:t>
        <a:bodyPr/>
        <a:lstStyle/>
        <a:p>
          <a:r>
            <a:rPr lang="es-ES" dirty="0"/>
            <a:t>Árbol de problemas</a:t>
          </a:r>
        </a:p>
      </dgm:t>
    </dgm:pt>
    <dgm:pt modelId="{A36C8639-0855-423A-A59E-8D304EE52268}" type="parTrans" cxnId="{9DFFBCA2-204B-46F7-9AB3-7D8F630A0838}">
      <dgm:prSet/>
      <dgm:spPr/>
      <dgm:t>
        <a:bodyPr/>
        <a:lstStyle/>
        <a:p>
          <a:endParaRPr lang="es-ES"/>
        </a:p>
      </dgm:t>
    </dgm:pt>
    <dgm:pt modelId="{D6F0BCFD-A80C-4133-915A-4A9FDA326802}" type="sibTrans" cxnId="{9DFFBCA2-204B-46F7-9AB3-7D8F630A0838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F025B27-88BB-4554-93B2-AC401528319F}">
      <dgm:prSet phldrT="[Texto]"/>
      <dgm:spPr/>
      <dgm:t>
        <a:bodyPr/>
        <a:lstStyle/>
        <a:p>
          <a:r>
            <a:rPr lang="es-ES" dirty="0"/>
            <a:t>Objetivos</a:t>
          </a:r>
        </a:p>
      </dgm:t>
    </dgm:pt>
    <dgm:pt modelId="{736584DD-E625-4F8C-94B0-F191A489F0C5}" type="parTrans" cxnId="{7FB34941-AC74-4A4B-A612-C614A06E2F4F}">
      <dgm:prSet/>
      <dgm:spPr/>
      <dgm:t>
        <a:bodyPr/>
        <a:lstStyle/>
        <a:p>
          <a:endParaRPr lang="es-ES"/>
        </a:p>
      </dgm:t>
    </dgm:pt>
    <dgm:pt modelId="{B9D0F7AC-BF4E-474C-8EDC-9C657185B376}" type="sibTrans" cxnId="{7FB34941-AC74-4A4B-A612-C614A06E2F4F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B6A89D9B-FFAB-42B0-9C4C-91521DD3DBB5}">
      <dgm:prSet phldrT="[Texto]"/>
      <dgm:spPr/>
      <dgm:t>
        <a:bodyPr/>
        <a:lstStyle/>
        <a:p>
          <a:r>
            <a:rPr lang="es-ES" dirty="0"/>
            <a:t>Plan de acción</a:t>
          </a:r>
        </a:p>
      </dgm:t>
    </dgm:pt>
    <dgm:pt modelId="{27D00985-00FE-4F98-A2C1-BD2973408AC1}" type="parTrans" cxnId="{F792213C-10A1-4589-9173-4AA423D43FBB}">
      <dgm:prSet/>
      <dgm:spPr/>
      <dgm:t>
        <a:bodyPr/>
        <a:lstStyle/>
        <a:p>
          <a:endParaRPr lang="es-ES"/>
        </a:p>
      </dgm:t>
    </dgm:pt>
    <dgm:pt modelId="{7AC2A7F8-BE09-4886-90B8-B05B168BA8A0}" type="sibTrans" cxnId="{F792213C-10A1-4589-9173-4AA423D43FBB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EBD620A4-58D8-4606-8852-5153FB066EF1}">
      <dgm:prSet phldrT="[Texto]"/>
      <dgm:spPr/>
      <dgm:t>
        <a:bodyPr/>
        <a:lstStyle/>
        <a:p>
          <a:r>
            <a:rPr lang="es-ES" dirty="0"/>
            <a:t>Plan diario de clases</a:t>
          </a:r>
        </a:p>
      </dgm:t>
    </dgm:pt>
    <dgm:pt modelId="{0A8DC9D0-3F11-4414-BCC7-C7944967C81E}" type="parTrans" cxnId="{C6F4867F-02F3-47E2-B5F4-4C37C8A75126}">
      <dgm:prSet/>
      <dgm:spPr/>
      <dgm:t>
        <a:bodyPr/>
        <a:lstStyle/>
        <a:p>
          <a:endParaRPr lang="es-ES"/>
        </a:p>
      </dgm:t>
    </dgm:pt>
    <dgm:pt modelId="{2F8B4FFE-EC19-4A31-B8FA-3BDA058E873E}" type="sibTrans" cxnId="{C6F4867F-02F3-47E2-B5F4-4C37C8A75126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49A9B452-E76B-4752-998F-41583F574B7F}">
      <dgm:prSet phldrT="[Texto]"/>
      <dgm:spPr/>
      <dgm:t>
        <a:bodyPr/>
        <a:lstStyle/>
        <a:p>
          <a:r>
            <a:rPr lang="es-ES" dirty="0"/>
            <a:t>Evidencias</a:t>
          </a:r>
        </a:p>
      </dgm:t>
    </dgm:pt>
    <dgm:pt modelId="{1515A912-4C4A-44BF-A0F6-41FEA0C6BF38}" type="parTrans" cxnId="{4C607F12-F550-4F72-81B8-2F4C924ED3EB}">
      <dgm:prSet/>
      <dgm:spPr/>
      <dgm:t>
        <a:bodyPr/>
        <a:lstStyle/>
        <a:p>
          <a:endParaRPr lang="es-ES"/>
        </a:p>
      </dgm:t>
    </dgm:pt>
    <dgm:pt modelId="{0FD321E9-8142-4244-AD61-0B211FA3C02D}" type="sibTrans" cxnId="{4C607F12-F550-4F72-81B8-2F4C924ED3EB}">
      <dgm:prSet/>
      <dgm:spPr/>
      <dgm:t>
        <a:bodyPr/>
        <a:lstStyle/>
        <a:p>
          <a:endParaRPr lang="es-ES"/>
        </a:p>
      </dgm:t>
    </dgm:pt>
    <dgm:pt modelId="{98C786FB-3105-423C-991C-C1135F25061F}" type="pres">
      <dgm:prSet presAssocID="{132A60F6-0700-47B8-BD63-43300FC22144}" presName="Name0" presStyleCnt="0">
        <dgm:presLayoutVars>
          <dgm:dir/>
          <dgm:resizeHandles val="exact"/>
        </dgm:presLayoutVars>
      </dgm:prSet>
      <dgm:spPr/>
    </dgm:pt>
    <dgm:pt modelId="{60EDAC7A-2A2D-468E-A2A2-1D1F7E20AD3A}" type="pres">
      <dgm:prSet presAssocID="{3BAB48A2-A04D-4981-BCF2-BD6FEB8F8ADB}" presName="node" presStyleLbl="node1" presStyleIdx="0" presStyleCnt="15">
        <dgm:presLayoutVars>
          <dgm:bulletEnabled val="1"/>
        </dgm:presLayoutVars>
      </dgm:prSet>
      <dgm:spPr/>
    </dgm:pt>
    <dgm:pt modelId="{A0AA1C86-C81D-4BC8-8A94-C31A4F8F1659}" type="pres">
      <dgm:prSet presAssocID="{06297C65-121A-4CE2-BC0E-2612BE459774}" presName="sibTrans" presStyleLbl="sibTrans1D1" presStyleIdx="0" presStyleCnt="14"/>
      <dgm:spPr/>
    </dgm:pt>
    <dgm:pt modelId="{8E42A412-A22E-47F6-9F15-5B8E5682F8B9}" type="pres">
      <dgm:prSet presAssocID="{06297C65-121A-4CE2-BC0E-2612BE459774}" presName="connectorText" presStyleLbl="sibTrans1D1" presStyleIdx="0" presStyleCnt="14"/>
      <dgm:spPr/>
    </dgm:pt>
    <dgm:pt modelId="{B33F3DDA-80FC-4C86-9467-8FE8C316BDF1}" type="pres">
      <dgm:prSet presAssocID="{46343055-F159-4CDF-BC09-87C9D63C96B2}" presName="node" presStyleLbl="node1" presStyleIdx="1" presStyleCnt="15">
        <dgm:presLayoutVars>
          <dgm:bulletEnabled val="1"/>
        </dgm:presLayoutVars>
      </dgm:prSet>
      <dgm:spPr/>
    </dgm:pt>
    <dgm:pt modelId="{666B5544-2424-4755-966D-EDDF8C5ABD75}" type="pres">
      <dgm:prSet presAssocID="{25858A9C-D7CC-4BC4-8F95-D962C0814888}" presName="sibTrans" presStyleLbl="sibTrans1D1" presStyleIdx="1" presStyleCnt="14"/>
      <dgm:spPr/>
    </dgm:pt>
    <dgm:pt modelId="{53417D71-18B8-413F-B9E2-CC6BE00DAAC2}" type="pres">
      <dgm:prSet presAssocID="{25858A9C-D7CC-4BC4-8F95-D962C0814888}" presName="connectorText" presStyleLbl="sibTrans1D1" presStyleIdx="1" presStyleCnt="14"/>
      <dgm:spPr/>
    </dgm:pt>
    <dgm:pt modelId="{857C07DD-87D7-45F1-9832-C4F6951C131D}" type="pres">
      <dgm:prSet presAssocID="{5CFF0E23-ACFB-4D17-A05E-1B96F559C56D}" presName="node" presStyleLbl="node1" presStyleIdx="2" presStyleCnt="15">
        <dgm:presLayoutVars>
          <dgm:bulletEnabled val="1"/>
        </dgm:presLayoutVars>
      </dgm:prSet>
      <dgm:spPr/>
    </dgm:pt>
    <dgm:pt modelId="{149B970E-A197-4C26-A1BB-A67EC6CEF6EF}" type="pres">
      <dgm:prSet presAssocID="{950A561F-7960-4C95-B72F-E720B023EB11}" presName="sibTrans" presStyleLbl="sibTrans1D1" presStyleIdx="2" presStyleCnt="14"/>
      <dgm:spPr/>
    </dgm:pt>
    <dgm:pt modelId="{79F3A214-97AE-468C-97FC-DDF43BF2EB8F}" type="pres">
      <dgm:prSet presAssocID="{950A561F-7960-4C95-B72F-E720B023EB11}" presName="connectorText" presStyleLbl="sibTrans1D1" presStyleIdx="2" presStyleCnt="14"/>
      <dgm:spPr/>
    </dgm:pt>
    <dgm:pt modelId="{65228A62-C242-4585-B1FD-7C1F64E542A9}" type="pres">
      <dgm:prSet presAssocID="{36D25300-266B-4294-BC1E-2DC8DBCDAD8F}" presName="node" presStyleLbl="node1" presStyleIdx="3" presStyleCnt="15">
        <dgm:presLayoutVars>
          <dgm:bulletEnabled val="1"/>
        </dgm:presLayoutVars>
      </dgm:prSet>
      <dgm:spPr/>
    </dgm:pt>
    <dgm:pt modelId="{E1843651-2E02-4DAA-A1BA-2CCAC36AA444}" type="pres">
      <dgm:prSet presAssocID="{109A4947-C672-4465-A705-E3C126D5EA24}" presName="sibTrans" presStyleLbl="sibTrans1D1" presStyleIdx="3" presStyleCnt="14"/>
      <dgm:spPr/>
    </dgm:pt>
    <dgm:pt modelId="{98F7981F-93FD-4AE2-A205-0B4F59E0E584}" type="pres">
      <dgm:prSet presAssocID="{109A4947-C672-4465-A705-E3C126D5EA24}" presName="connectorText" presStyleLbl="sibTrans1D1" presStyleIdx="3" presStyleCnt="14"/>
      <dgm:spPr/>
    </dgm:pt>
    <dgm:pt modelId="{DF3445D2-F1D1-43E3-9B7E-9C8864FBBE4F}" type="pres">
      <dgm:prSet presAssocID="{1C914490-4BDD-4EC5-B0CB-8048AFD3C4B6}" presName="node" presStyleLbl="node1" presStyleIdx="4" presStyleCnt="15">
        <dgm:presLayoutVars>
          <dgm:bulletEnabled val="1"/>
        </dgm:presLayoutVars>
      </dgm:prSet>
      <dgm:spPr/>
    </dgm:pt>
    <dgm:pt modelId="{291A383D-2443-4A5E-84C0-3B652BA54E96}" type="pres">
      <dgm:prSet presAssocID="{1516C41D-1B23-4ACB-820B-4642B1FBCE81}" presName="sibTrans" presStyleLbl="sibTrans1D1" presStyleIdx="4" presStyleCnt="14"/>
      <dgm:spPr/>
    </dgm:pt>
    <dgm:pt modelId="{AC04E9A5-AF7A-4CA1-B919-B0B0B3B8364F}" type="pres">
      <dgm:prSet presAssocID="{1516C41D-1B23-4ACB-820B-4642B1FBCE81}" presName="connectorText" presStyleLbl="sibTrans1D1" presStyleIdx="4" presStyleCnt="14"/>
      <dgm:spPr/>
    </dgm:pt>
    <dgm:pt modelId="{8A98A675-1C86-4B0B-9329-C7FC8DCB7E1D}" type="pres">
      <dgm:prSet presAssocID="{03B1420F-751F-4839-9BDF-961D19E41AF4}" presName="node" presStyleLbl="node1" presStyleIdx="5" presStyleCnt="15">
        <dgm:presLayoutVars>
          <dgm:bulletEnabled val="1"/>
        </dgm:presLayoutVars>
      </dgm:prSet>
      <dgm:spPr/>
    </dgm:pt>
    <dgm:pt modelId="{978F3191-E890-4063-97E1-60530331F2E9}" type="pres">
      <dgm:prSet presAssocID="{A0724178-5271-4FE9-AFCD-271E5CAF1911}" presName="sibTrans" presStyleLbl="sibTrans1D1" presStyleIdx="5" presStyleCnt="14"/>
      <dgm:spPr/>
    </dgm:pt>
    <dgm:pt modelId="{8CD2B74E-0AB8-4729-9B1B-4B9D663B32E9}" type="pres">
      <dgm:prSet presAssocID="{A0724178-5271-4FE9-AFCD-271E5CAF1911}" presName="connectorText" presStyleLbl="sibTrans1D1" presStyleIdx="5" presStyleCnt="14"/>
      <dgm:spPr/>
    </dgm:pt>
    <dgm:pt modelId="{38226E66-F18E-4D4E-97A4-934DF9FC189F}" type="pres">
      <dgm:prSet presAssocID="{15648573-E428-4C04-B503-C74651A93814}" presName="node" presStyleLbl="node1" presStyleIdx="6" presStyleCnt="15">
        <dgm:presLayoutVars>
          <dgm:bulletEnabled val="1"/>
        </dgm:presLayoutVars>
      </dgm:prSet>
      <dgm:spPr/>
    </dgm:pt>
    <dgm:pt modelId="{5D805EC2-0051-49B1-9916-3F80F3734FC0}" type="pres">
      <dgm:prSet presAssocID="{E5CF8944-DAF8-47EC-820A-FF44A28D77B7}" presName="sibTrans" presStyleLbl="sibTrans1D1" presStyleIdx="6" presStyleCnt="14"/>
      <dgm:spPr/>
    </dgm:pt>
    <dgm:pt modelId="{AE615FD7-903A-4FF2-AC49-F1C06756401A}" type="pres">
      <dgm:prSet presAssocID="{E5CF8944-DAF8-47EC-820A-FF44A28D77B7}" presName="connectorText" presStyleLbl="sibTrans1D1" presStyleIdx="6" presStyleCnt="14"/>
      <dgm:spPr/>
    </dgm:pt>
    <dgm:pt modelId="{6BA1259D-33FD-4439-AB18-BF01D00AB2AB}" type="pres">
      <dgm:prSet presAssocID="{080769DD-81B3-43AD-AE2A-F160CE77608A}" presName="node" presStyleLbl="node1" presStyleIdx="7" presStyleCnt="15">
        <dgm:presLayoutVars>
          <dgm:bulletEnabled val="1"/>
        </dgm:presLayoutVars>
      </dgm:prSet>
      <dgm:spPr/>
    </dgm:pt>
    <dgm:pt modelId="{986F351D-E609-4D9A-AB11-22D5A22697C9}" type="pres">
      <dgm:prSet presAssocID="{22787783-1436-49E0-8665-93E5D95CDDA5}" presName="sibTrans" presStyleLbl="sibTrans1D1" presStyleIdx="7" presStyleCnt="14"/>
      <dgm:spPr/>
    </dgm:pt>
    <dgm:pt modelId="{8DC7856F-642F-470A-A394-04DFFDE35D0C}" type="pres">
      <dgm:prSet presAssocID="{22787783-1436-49E0-8665-93E5D95CDDA5}" presName="connectorText" presStyleLbl="sibTrans1D1" presStyleIdx="7" presStyleCnt="14"/>
      <dgm:spPr/>
    </dgm:pt>
    <dgm:pt modelId="{CE5EB8C7-CBC8-487A-A5C6-756F1CA4C7EF}" type="pres">
      <dgm:prSet presAssocID="{2E28EBD6-9311-4883-B934-362E8C755091}" presName="node" presStyleLbl="node1" presStyleIdx="8" presStyleCnt="15">
        <dgm:presLayoutVars>
          <dgm:bulletEnabled val="1"/>
        </dgm:presLayoutVars>
      </dgm:prSet>
      <dgm:spPr/>
    </dgm:pt>
    <dgm:pt modelId="{5F268CDE-B01F-45F0-9CA8-82F0333DE395}" type="pres">
      <dgm:prSet presAssocID="{DFBCA6EC-36CC-4DF7-8D48-E8CF7864B8B9}" presName="sibTrans" presStyleLbl="sibTrans1D1" presStyleIdx="8" presStyleCnt="14"/>
      <dgm:spPr/>
    </dgm:pt>
    <dgm:pt modelId="{0639829A-2A06-462E-A5A3-3541746E2E8F}" type="pres">
      <dgm:prSet presAssocID="{DFBCA6EC-36CC-4DF7-8D48-E8CF7864B8B9}" presName="connectorText" presStyleLbl="sibTrans1D1" presStyleIdx="8" presStyleCnt="14"/>
      <dgm:spPr/>
    </dgm:pt>
    <dgm:pt modelId="{3F6127FE-6AF4-44DB-909C-98F98E27F9BB}" type="pres">
      <dgm:prSet presAssocID="{09D5E7B1-EB2F-4D4A-9116-282A9D48F1D2}" presName="node" presStyleLbl="node1" presStyleIdx="9" presStyleCnt="15">
        <dgm:presLayoutVars>
          <dgm:bulletEnabled val="1"/>
        </dgm:presLayoutVars>
      </dgm:prSet>
      <dgm:spPr/>
    </dgm:pt>
    <dgm:pt modelId="{F7BC0B8D-0671-4563-AD21-A6435BBFCE85}" type="pres">
      <dgm:prSet presAssocID="{5C7518F3-ABB0-4FA4-9FE6-33793B6FDBE6}" presName="sibTrans" presStyleLbl="sibTrans1D1" presStyleIdx="9" presStyleCnt="14"/>
      <dgm:spPr/>
    </dgm:pt>
    <dgm:pt modelId="{2208DEB7-B5EC-4809-B7D7-1F2A42663CF9}" type="pres">
      <dgm:prSet presAssocID="{5C7518F3-ABB0-4FA4-9FE6-33793B6FDBE6}" presName="connectorText" presStyleLbl="sibTrans1D1" presStyleIdx="9" presStyleCnt="14"/>
      <dgm:spPr/>
    </dgm:pt>
    <dgm:pt modelId="{C5193427-D65A-4895-8D6A-E5FC5F245200}" type="pres">
      <dgm:prSet presAssocID="{0C19B45A-61CC-404E-9523-5FCAA271C1F5}" presName="node" presStyleLbl="node1" presStyleIdx="10" presStyleCnt="15">
        <dgm:presLayoutVars>
          <dgm:bulletEnabled val="1"/>
        </dgm:presLayoutVars>
      </dgm:prSet>
      <dgm:spPr/>
    </dgm:pt>
    <dgm:pt modelId="{FBCFAFA9-0C89-435E-8512-E0C7C6327241}" type="pres">
      <dgm:prSet presAssocID="{D6F0BCFD-A80C-4133-915A-4A9FDA326802}" presName="sibTrans" presStyleLbl="sibTrans1D1" presStyleIdx="10" presStyleCnt="14"/>
      <dgm:spPr/>
    </dgm:pt>
    <dgm:pt modelId="{4B931057-2F8B-43E7-B8E6-59730A49064B}" type="pres">
      <dgm:prSet presAssocID="{D6F0BCFD-A80C-4133-915A-4A9FDA326802}" presName="connectorText" presStyleLbl="sibTrans1D1" presStyleIdx="10" presStyleCnt="14"/>
      <dgm:spPr/>
    </dgm:pt>
    <dgm:pt modelId="{76A98ECD-D9C3-4F78-B11A-AC84B2DE8A0D}" type="pres">
      <dgm:prSet presAssocID="{0F025B27-88BB-4554-93B2-AC401528319F}" presName="node" presStyleLbl="node1" presStyleIdx="11" presStyleCnt="15">
        <dgm:presLayoutVars>
          <dgm:bulletEnabled val="1"/>
        </dgm:presLayoutVars>
      </dgm:prSet>
      <dgm:spPr/>
    </dgm:pt>
    <dgm:pt modelId="{27FDAADA-598C-4425-8EA8-61858F3D1FCB}" type="pres">
      <dgm:prSet presAssocID="{B9D0F7AC-BF4E-474C-8EDC-9C657185B376}" presName="sibTrans" presStyleLbl="sibTrans1D1" presStyleIdx="11" presStyleCnt="14"/>
      <dgm:spPr/>
    </dgm:pt>
    <dgm:pt modelId="{FDC8F17C-3083-432A-B469-CB320E0699E3}" type="pres">
      <dgm:prSet presAssocID="{B9D0F7AC-BF4E-474C-8EDC-9C657185B376}" presName="connectorText" presStyleLbl="sibTrans1D1" presStyleIdx="11" presStyleCnt="14"/>
      <dgm:spPr/>
    </dgm:pt>
    <dgm:pt modelId="{4715AD88-20FC-4435-91ED-C0C7FCB13285}" type="pres">
      <dgm:prSet presAssocID="{B6A89D9B-FFAB-42B0-9C4C-91521DD3DBB5}" presName="node" presStyleLbl="node1" presStyleIdx="12" presStyleCnt="15">
        <dgm:presLayoutVars>
          <dgm:bulletEnabled val="1"/>
        </dgm:presLayoutVars>
      </dgm:prSet>
      <dgm:spPr/>
    </dgm:pt>
    <dgm:pt modelId="{09349EE5-AF24-463A-A637-EA219F36D179}" type="pres">
      <dgm:prSet presAssocID="{7AC2A7F8-BE09-4886-90B8-B05B168BA8A0}" presName="sibTrans" presStyleLbl="sibTrans1D1" presStyleIdx="12" presStyleCnt="14"/>
      <dgm:spPr/>
    </dgm:pt>
    <dgm:pt modelId="{57BAF97F-8A7B-4B17-BF86-5695D29B1579}" type="pres">
      <dgm:prSet presAssocID="{7AC2A7F8-BE09-4886-90B8-B05B168BA8A0}" presName="connectorText" presStyleLbl="sibTrans1D1" presStyleIdx="12" presStyleCnt="14"/>
      <dgm:spPr/>
    </dgm:pt>
    <dgm:pt modelId="{D98DBE02-7D5F-4862-B399-0CF02C46DCE0}" type="pres">
      <dgm:prSet presAssocID="{EBD620A4-58D8-4606-8852-5153FB066EF1}" presName="node" presStyleLbl="node1" presStyleIdx="13" presStyleCnt="15">
        <dgm:presLayoutVars>
          <dgm:bulletEnabled val="1"/>
        </dgm:presLayoutVars>
      </dgm:prSet>
      <dgm:spPr/>
    </dgm:pt>
    <dgm:pt modelId="{CA7721BB-7874-4850-8987-EB92F368BEA7}" type="pres">
      <dgm:prSet presAssocID="{2F8B4FFE-EC19-4A31-B8FA-3BDA058E873E}" presName="sibTrans" presStyleLbl="sibTrans1D1" presStyleIdx="13" presStyleCnt="14"/>
      <dgm:spPr/>
    </dgm:pt>
    <dgm:pt modelId="{5D81B7B2-EA26-4C18-8558-9F68181078CB}" type="pres">
      <dgm:prSet presAssocID="{2F8B4FFE-EC19-4A31-B8FA-3BDA058E873E}" presName="connectorText" presStyleLbl="sibTrans1D1" presStyleIdx="13" presStyleCnt="14"/>
      <dgm:spPr/>
    </dgm:pt>
    <dgm:pt modelId="{6B2DBFB9-520E-4267-A791-0A02FF74814B}" type="pres">
      <dgm:prSet presAssocID="{49A9B452-E76B-4752-998F-41583F574B7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63662704-B634-4123-93E1-CA8CC93A8131}" type="presOf" srcId="{5CFF0E23-ACFB-4D17-A05E-1B96F559C56D}" destId="{857C07DD-87D7-45F1-9832-C4F6951C131D}" srcOrd="0" destOrd="0" presId="urn:microsoft.com/office/officeart/2005/8/layout/bProcess3"/>
    <dgm:cxn modelId="{315CFB06-0CED-4478-AEDC-DD2B90099127}" type="presOf" srcId="{109A4947-C672-4465-A705-E3C126D5EA24}" destId="{E1843651-2E02-4DAA-A1BA-2CCAC36AA444}" srcOrd="0" destOrd="0" presId="urn:microsoft.com/office/officeart/2005/8/layout/bProcess3"/>
    <dgm:cxn modelId="{FD5EE509-A2F8-43C0-8710-E5C0B8C4DFA7}" type="presOf" srcId="{25858A9C-D7CC-4BC4-8F95-D962C0814888}" destId="{666B5544-2424-4755-966D-EDDF8C5ABD75}" srcOrd="0" destOrd="0" presId="urn:microsoft.com/office/officeart/2005/8/layout/bProcess3"/>
    <dgm:cxn modelId="{5BE42A0C-01C1-4AFE-819C-AF286353DCFF}" type="presOf" srcId="{22787783-1436-49E0-8665-93E5D95CDDA5}" destId="{986F351D-E609-4D9A-AB11-22D5A22697C9}" srcOrd="0" destOrd="0" presId="urn:microsoft.com/office/officeart/2005/8/layout/bProcess3"/>
    <dgm:cxn modelId="{82E9600D-EE98-4FF8-92D2-390383378AB8}" type="presOf" srcId="{950A561F-7960-4C95-B72F-E720B023EB11}" destId="{79F3A214-97AE-468C-97FC-DDF43BF2EB8F}" srcOrd="1" destOrd="0" presId="urn:microsoft.com/office/officeart/2005/8/layout/bProcess3"/>
    <dgm:cxn modelId="{4C607F12-F550-4F72-81B8-2F4C924ED3EB}" srcId="{132A60F6-0700-47B8-BD63-43300FC22144}" destId="{49A9B452-E76B-4752-998F-41583F574B7F}" srcOrd="14" destOrd="0" parTransId="{1515A912-4C4A-44BF-A0F6-41FEA0C6BF38}" sibTransId="{0FD321E9-8142-4244-AD61-0B211FA3C02D}"/>
    <dgm:cxn modelId="{BBFF4513-FC7F-46C8-B34D-9204EE217B71}" type="presOf" srcId="{25858A9C-D7CC-4BC4-8F95-D962C0814888}" destId="{53417D71-18B8-413F-B9E2-CC6BE00DAAC2}" srcOrd="1" destOrd="0" presId="urn:microsoft.com/office/officeart/2005/8/layout/bProcess3"/>
    <dgm:cxn modelId="{DB2DCE13-0B12-45E9-A890-C7A155664780}" type="presOf" srcId="{06297C65-121A-4CE2-BC0E-2612BE459774}" destId="{8E42A412-A22E-47F6-9F15-5B8E5682F8B9}" srcOrd="1" destOrd="0" presId="urn:microsoft.com/office/officeart/2005/8/layout/bProcess3"/>
    <dgm:cxn modelId="{1CE08837-0767-4450-B114-8B2D14AD37B1}" type="presOf" srcId="{3BAB48A2-A04D-4981-BCF2-BD6FEB8F8ADB}" destId="{60EDAC7A-2A2D-468E-A2A2-1D1F7E20AD3A}" srcOrd="0" destOrd="0" presId="urn:microsoft.com/office/officeart/2005/8/layout/bProcess3"/>
    <dgm:cxn modelId="{F792213C-10A1-4589-9173-4AA423D43FBB}" srcId="{132A60F6-0700-47B8-BD63-43300FC22144}" destId="{B6A89D9B-FFAB-42B0-9C4C-91521DD3DBB5}" srcOrd="12" destOrd="0" parTransId="{27D00985-00FE-4F98-A2C1-BD2973408AC1}" sibTransId="{7AC2A7F8-BE09-4886-90B8-B05B168BA8A0}"/>
    <dgm:cxn modelId="{7FB34941-AC74-4A4B-A612-C614A06E2F4F}" srcId="{132A60F6-0700-47B8-BD63-43300FC22144}" destId="{0F025B27-88BB-4554-93B2-AC401528319F}" srcOrd="11" destOrd="0" parTransId="{736584DD-E625-4F8C-94B0-F191A489F0C5}" sibTransId="{B9D0F7AC-BF4E-474C-8EDC-9C657185B376}"/>
    <dgm:cxn modelId="{E51EA464-2E05-40CA-A93A-C068C85757BD}" type="presOf" srcId="{06297C65-121A-4CE2-BC0E-2612BE459774}" destId="{A0AA1C86-C81D-4BC8-8A94-C31A4F8F1659}" srcOrd="0" destOrd="0" presId="urn:microsoft.com/office/officeart/2005/8/layout/bProcess3"/>
    <dgm:cxn modelId="{7FB2A147-5368-4084-BB64-60D51C7A6B13}" type="presOf" srcId="{36D25300-266B-4294-BC1E-2DC8DBCDAD8F}" destId="{65228A62-C242-4585-B1FD-7C1F64E542A9}" srcOrd="0" destOrd="0" presId="urn:microsoft.com/office/officeart/2005/8/layout/bProcess3"/>
    <dgm:cxn modelId="{0E0F9B6D-A977-4DD6-B007-DE38FBA533C7}" type="presOf" srcId="{DFBCA6EC-36CC-4DF7-8D48-E8CF7864B8B9}" destId="{5F268CDE-B01F-45F0-9CA8-82F0333DE395}" srcOrd="0" destOrd="0" presId="urn:microsoft.com/office/officeart/2005/8/layout/bProcess3"/>
    <dgm:cxn modelId="{5DC4D051-BD5C-4504-84B6-38FAF590F4A2}" type="presOf" srcId="{A0724178-5271-4FE9-AFCD-271E5CAF1911}" destId="{978F3191-E890-4063-97E1-60530331F2E9}" srcOrd="0" destOrd="0" presId="urn:microsoft.com/office/officeart/2005/8/layout/bProcess3"/>
    <dgm:cxn modelId="{5180E071-FE7C-48F0-9032-3F7E959DFA74}" type="presOf" srcId="{03B1420F-751F-4839-9BDF-961D19E41AF4}" destId="{8A98A675-1C86-4B0B-9329-C7FC8DCB7E1D}" srcOrd="0" destOrd="0" presId="urn:microsoft.com/office/officeart/2005/8/layout/bProcess3"/>
    <dgm:cxn modelId="{4CA16E73-3016-4077-8C6A-407DCA61D620}" type="presOf" srcId="{D6F0BCFD-A80C-4133-915A-4A9FDA326802}" destId="{4B931057-2F8B-43E7-B8E6-59730A49064B}" srcOrd="1" destOrd="0" presId="urn:microsoft.com/office/officeart/2005/8/layout/bProcess3"/>
    <dgm:cxn modelId="{E741C353-E540-4EC7-B56B-2AD3B5F75FB4}" type="presOf" srcId="{109A4947-C672-4465-A705-E3C126D5EA24}" destId="{98F7981F-93FD-4AE2-A205-0B4F59E0E584}" srcOrd="1" destOrd="0" presId="urn:microsoft.com/office/officeart/2005/8/layout/bProcess3"/>
    <dgm:cxn modelId="{F604BE74-43A3-44F8-A484-7A75F3C1AC72}" type="presOf" srcId="{7AC2A7F8-BE09-4886-90B8-B05B168BA8A0}" destId="{57BAF97F-8A7B-4B17-BF86-5695D29B1579}" srcOrd="1" destOrd="0" presId="urn:microsoft.com/office/officeart/2005/8/layout/bProcess3"/>
    <dgm:cxn modelId="{76CDCC54-02F2-44BC-8FBE-53F56FBF04A1}" type="presOf" srcId="{49A9B452-E76B-4752-998F-41583F574B7F}" destId="{6B2DBFB9-520E-4267-A791-0A02FF74814B}" srcOrd="0" destOrd="0" presId="urn:microsoft.com/office/officeart/2005/8/layout/bProcess3"/>
    <dgm:cxn modelId="{0A291B55-7D1A-4FE1-994E-81D038B93073}" type="presOf" srcId="{7AC2A7F8-BE09-4886-90B8-B05B168BA8A0}" destId="{09349EE5-AF24-463A-A637-EA219F36D179}" srcOrd="0" destOrd="0" presId="urn:microsoft.com/office/officeart/2005/8/layout/bProcess3"/>
    <dgm:cxn modelId="{5CB8CC55-6C6C-4ADC-BC88-D424E340E420}" type="presOf" srcId="{2F8B4FFE-EC19-4A31-B8FA-3BDA058E873E}" destId="{CA7721BB-7874-4850-8987-EB92F368BEA7}" srcOrd="0" destOrd="0" presId="urn:microsoft.com/office/officeart/2005/8/layout/bProcess3"/>
    <dgm:cxn modelId="{29CF1557-BD9E-47E9-9417-2116DC4B7324}" type="presOf" srcId="{DFBCA6EC-36CC-4DF7-8D48-E8CF7864B8B9}" destId="{0639829A-2A06-462E-A5A3-3541746E2E8F}" srcOrd="1" destOrd="0" presId="urn:microsoft.com/office/officeart/2005/8/layout/bProcess3"/>
    <dgm:cxn modelId="{50416B57-8869-485B-9C66-B33CDFD564F6}" type="presOf" srcId="{09D5E7B1-EB2F-4D4A-9116-282A9D48F1D2}" destId="{3F6127FE-6AF4-44DB-909C-98F98E27F9BB}" srcOrd="0" destOrd="0" presId="urn:microsoft.com/office/officeart/2005/8/layout/bProcess3"/>
    <dgm:cxn modelId="{B1F74E57-6425-424E-8D39-9F796ACE6C27}" srcId="{132A60F6-0700-47B8-BD63-43300FC22144}" destId="{1C914490-4BDD-4EC5-B0CB-8048AFD3C4B6}" srcOrd="4" destOrd="0" parTransId="{AA460AB4-7EC9-4847-8D42-FCE84175CAD7}" sibTransId="{1516C41D-1B23-4ACB-820B-4642B1FBCE81}"/>
    <dgm:cxn modelId="{034FCF57-0968-4922-A99F-68C401579CBF}" type="presOf" srcId="{15648573-E428-4C04-B503-C74651A93814}" destId="{38226E66-F18E-4D4E-97A4-934DF9FC189F}" srcOrd="0" destOrd="0" presId="urn:microsoft.com/office/officeart/2005/8/layout/bProcess3"/>
    <dgm:cxn modelId="{BE63E457-D46E-4AC4-B1F1-A5748FFB6884}" type="presOf" srcId="{E5CF8944-DAF8-47EC-820A-FF44A28D77B7}" destId="{AE615FD7-903A-4FF2-AC49-F1C06756401A}" srcOrd="1" destOrd="0" presId="urn:microsoft.com/office/officeart/2005/8/layout/bProcess3"/>
    <dgm:cxn modelId="{1842897C-6732-4F14-80CE-A0370E86651A}" type="presOf" srcId="{46343055-F159-4CDF-BC09-87C9D63C96B2}" destId="{B33F3DDA-80FC-4C86-9467-8FE8C316BDF1}" srcOrd="0" destOrd="0" presId="urn:microsoft.com/office/officeart/2005/8/layout/bProcess3"/>
    <dgm:cxn modelId="{759DDF7E-A222-434D-8F9C-C71958BB6713}" srcId="{132A60F6-0700-47B8-BD63-43300FC22144}" destId="{09D5E7B1-EB2F-4D4A-9116-282A9D48F1D2}" srcOrd="9" destOrd="0" parTransId="{F58386CD-7581-4A0B-B7E2-EA5B5370F989}" sibTransId="{5C7518F3-ABB0-4FA4-9FE6-33793B6FDBE6}"/>
    <dgm:cxn modelId="{C6F4867F-02F3-47E2-B5F4-4C37C8A75126}" srcId="{132A60F6-0700-47B8-BD63-43300FC22144}" destId="{EBD620A4-58D8-4606-8852-5153FB066EF1}" srcOrd="13" destOrd="0" parTransId="{0A8DC9D0-3F11-4414-BCC7-C7944967C81E}" sibTransId="{2F8B4FFE-EC19-4A31-B8FA-3BDA058E873E}"/>
    <dgm:cxn modelId="{9FE9DA80-F092-44AB-8133-737F3E20A791}" type="presOf" srcId="{1C914490-4BDD-4EC5-B0CB-8048AFD3C4B6}" destId="{DF3445D2-F1D1-43E3-9B7E-9C8864FBBE4F}" srcOrd="0" destOrd="0" presId="urn:microsoft.com/office/officeart/2005/8/layout/bProcess3"/>
    <dgm:cxn modelId="{433B1E82-B17E-4DFC-A027-0511045EE564}" srcId="{132A60F6-0700-47B8-BD63-43300FC22144}" destId="{46343055-F159-4CDF-BC09-87C9D63C96B2}" srcOrd="1" destOrd="0" parTransId="{A30A9CBB-411E-44A9-B555-0FC02B149BB2}" sibTransId="{25858A9C-D7CC-4BC4-8F95-D962C0814888}"/>
    <dgm:cxn modelId="{7A61BF85-8BAE-4113-8556-6A7A06CD5F14}" srcId="{132A60F6-0700-47B8-BD63-43300FC22144}" destId="{15648573-E428-4C04-B503-C74651A93814}" srcOrd="6" destOrd="0" parTransId="{5F7EA716-D45C-4049-8F12-D373E64C84E9}" sibTransId="{E5CF8944-DAF8-47EC-820A-FF44A28D77B7}"/>
    <dgm:cxn modelId="{EAE73192-5613-492A-BEF9-7F1FEEDFAE22}" type="presOf" srcId="{B9D0F7AC-BF4E-474C-8EDC-9C657185B376}" destId="{FDC8F17C-3083-432A-B469-CB320E0699E3}" srcOrd="1" destOrd="0" presId="urn:microsoft.com/office/officeart/2005/8/layout/bProcess3"/>
    <dgm:cxn modelId="{A06A9B93-1C91-4F5B-AA17-496C9A6B5828}" type="presOf" srcId="{0F025B27-88BB-4554-93B2-AC401528319F}" destId="{76A98ECD-D9C3-4F78-B11A-AC84B2DE8A0D}" srcOrd="0" destOrd="0" presId="urn:microsoft.com/office/officeart/2005/8/layout/bProcess3"/>
    <dgm:cxn modelId="{48561D97-34BB-4066-A980-20D36DAADF4B}" type="presOf" srcId="{080769DD-81B3-43AD-AE2A-F160CE77608A}" destId="{6BA1259D-33FD-4439-AB18-BF01D00AB2AB}" srcOrd="0" destOrd="0" presId="urn:microsoft.com/office/officeart/2005/8/layout/bProcess3"/>
    <dgm:cxn modelId="{9DFFBCA2-204B-46F7-9AB3-7D8F630A0838}" srcId="{132A60F6-0700-47B8-BD63-43300FC22144}" destId="{0C19B45A-61CC-404E-9523-5FCAA271C1F5}" srcOrd="10" destOrd="0" parTransId="{A36C8639-0855-423A-A59E-8D304EE52268}" sibTransId="{D6F0BCFD-A80C-4133-915A-4A9FDA326802}"/>
    <dgm:cxn modelId="{D61497A8-EC37-41E2-8CFF-DEA98BA5AEEC}" srcId="{132A60F6-0700-47B8-BD63-43300FC22144}" destId="{36D25300-266B-4294-BC1E-2DC8DBCDAD8F}" srcOrd="3" destOrd="0" parTransId="{9AB0EC9D-F009-42CE-ADB0-CBF246D0BBBD}" sibTransId="{109A4947-C672-4465-A705-E3C126D5EA24}"/>
    <dgm:cxn modelId="{B55253B2-85DD-491B-9681-93D7D8C74D6B}" type="presOf" srcId="{1516C41D-1B23-4ACB-820B-4642B1FBCE81}" destId="{291A383D-2443-4A5E-84C0-3B652BA54E96}" srcOrd="0" destOrd="0" presId="urn:microsoft.com/office/officeart/2005/8/layout/bProcess3"/>
    <dgm:cxn modelId="{97C978B3-0B7D-4FDC-8F8D-2313AF2B7BCB}" srcId="{132A60F6-0700-47B8-BD63-43300FC22144}" destId="{5CFF0E23-ACFB-4D17-A05E-1B96F559C56D}" srcOrd="2" destOrd="0" parTransId="{8E85C7B3-0CF8-4EC2-B3E0-5BA204861911}" sibTransId="{950A561F-7960-4C95-B72F-E720B023EB11}"/>
    <dgm:cxn modelId="{9C53B6B9-DADE-4053-837B-1910726E7369}" type="presOf" srcId="{A0724178-5271-4FE9-AFCD-271E5CAF1911}" destId="{8CD2B74E-0AB8-4729-9B1B-4B9D663B32E9}" srcOrd="1" destOrd="0" presId="urn:microsoft.com/office/officeart/2005/8/layout/bProcess3"/>
    <dgm:cxn modelId="{E8BA05C4-89F7-4C81-BF92-9642C4AE7EF1}" type="presOf" srcId="{E5CF8944-DAF8-47EC-820A-FF44A28D77B7}" destId="{5D805EC2-0051-49B1-9916-3F80F3734FC0}" srcOrd="0" destOrd="0" presId="urn:microsoft.com/office/officeart/2005/8/layout/bProcess3"/>
    <dgm:cxn modelId="{0B8CE1CE-BA1B-4DA2-9329-DBA98BD97212}" type="presOf" srcId="{5C7518F3-ABB0-4FA4-9FE6-33793B6FDBE6}" destId="{F7BC0B8D-0671-4563-AD21-A6435BBFCE85}" srcOrd="0" destOrd="0" presId="urn:microsoft.com/office/officeart/2005/8/layout/bProcess3"/>
    <dgm:cxn modelId="{0307F9CF-7FFB-4A02-B7F0-053A02AE7A3B}" type="presOf" srcId="{B6A89D9B-FFAB-42B0-9C4C-91521DD3DBB5}" destId="{4715AD88-20FC-4435-91ED-C0C7FCB13285}" srcOrd="0" destOrd="0" presId="urn:microsoft.com/office/officeart/2005/8/layout/bProcess3"/>
    <dgm:cxn modelId="{035BA3D0-BFB1-4C59-8A30-DD9E2FC6E824}" type="presOf" srcId="{EBD620A4-58D8-4606-8852-5153FB066EF1}" destId="{D98DBE02-7D5F-4862-B399-0CF02C46DCE0}" srcOrd="0" destOrd="0" presId="urn:microsoft.com/office/officeart/2005/8/layout/bProcess3"/>
    <dgm:cxn modelId="{900057D2-C4E5-4BCE-AC78-3C64E17872C0}" type="presOf" srcId="{22787783-1436-49E0-8665-93E5D95CDDA5}" destId="{8DC7856F-642F-470A-A394-04DFFDE35D0C}" srcOrd="1" destOrd="0" presId="urn:microsoft.com/office/officeart/2005/8/layout/bProcess3"/>
    <dgm:cxn modelId="{92D5B9D6-BF5F-426C-9583-F4F2BB1A0948}" type="presOf" srcId="{2E28EBD6-9311-4883-B934-362E8C755091}" destId="{CE5EB8C7-CBC8-487A-A5C6-756F1CA4C7EF}" srcOrd="0" destOrd="0" presId="urn:microsoft.com/office/officeart/2005/8/layout/bProcess3"/>
    <dgm:cxn modelId="{17FEBCD7-555D-47CB-8B08-CC3A2784FD9B}" type="presOf" srcId="{1516C41D-1B23-4ACB-820B-4642B1FBCE81}" destId="{AC04E9A5-AF7A-4CA1-B919-B0B0B3B8364F}" srcOrd="1" destOrd="0" presId="urn:microsoft.com/office/officeart/2005/8/layout/bProcess3"/>
    <dgm:cxn modelId="{2DA5F0E5-B7DC-42E0-9FFC-38A9F802B798}" type="presOf" srcId="{D6F0BCFD-A80C-4133-915A-4A9FDA326802}" destId="{FBCFAFA9-0C89-435E-8512-E0C7C6327241}" srcOrd="0" destOrd="0" presId="urn:microsoft.com/office/officeart/2005/8/layout/bProcess3"/>
    <dgm:cxn modelId="{161F76E9-1971-40A3-9E6C-208CEC25E351}" srcId="{132A60F6-0700-47B8-BD63-43300FC22144}" destId="{2E28EBD6-9311-4883-B934-362E8C755091}" srcOrd="8" destOrd="0" parTransId="{24CBC563-D027-41B9-9BF4-03BA4666A973}" sibTransId="{DFBCA6EC-36CC-4DF7-8D48-E8CF7864B8B9}"/>
    <dgm:cxn modelId="{13C939EA-1953-4284-890C-9173F8D9C87E}" type="presOf" srcId="{950A561F-7960-4C95-B72F-E720B023EB11}" destId="{149B970E-A197-4C26-A1BB-A67EC6CEF6EF}" srcOrd="0" destOrd="0" presId="urn:microsoft.com/office/officeart/2005/8/layout/bProcess3"/>
    <dgm:cxn modelId="{4F7B2EEC-CF05-4692-BE97-DB80982A8CE0}" type="presOf" srcId="{B9D0F7AC-BF4E-474C-8EDC-9C657185B376}" destId="{27FDAADA-598C-4425-8EA8-61858F3D1FCB}" srcOrd="0" destOrd="0" presId="urn:microsoft.com/office/officeart/2005/8/layout/bProcess3"/>
    <dgm:cxn modelId="{F9EC1CF1-EE98-4FA7-A656-0EFB8C6C9A2C}" type="presOf" srcId="{2F8B4FFE-EC19-4A31-B8FA-3BDA058E873E}" destId="{5D81B7B2-EA26-4C18-8558-9F68181078CB}" srcOrd="1" destOrd="0" presId="urn:microsoft.com/office/officeart/2005/8/layout/bProcess3"/>
    <dgm:cxn modelId="{22B360F1-2F8D-4C52-B46D-357F85F089E2}" type="presOf" srcId="{132A60F6-0700-47B8-BD63-43300FC22144}" destId="{98C786FB-3105-423C-991C-C1135F25061F}" srcOrd="0" destOrd="0" presId="urn:microsoft.com/office/officeart/2005/8/layout/bProcess3"/>
    <dgm:cxn modelId="{72FB83F1-6494-4549-9E22-447DDD288638}" type="presOf" srcId="{0C19B45A-61CC-404E-9523-5FCAA271C1F5}" destId="{C5193427-D65A-4895-8D6A-E5FC5F245200}" srcOrd="0" destOrd="0" presId="urn:microsoft.com/office/officeart/2005/8/layout/bProcess3"/>
    <dgm:cxn modelId="{24BB08F3-8F91-46AE-96A0-80E870361CDD}" srcId="{132A60F6-0700-47B8-BD63-43300FC22144}" destId="{03B1420F-751F-4839-9BDF-961D19E41AF4}" srcOrd="5" destOrd="0" parTransId="{9C63348E-D0EE-4D89-8E8F-2730C9898B7D}" sibTransId="{A0724178-5271-4FE9-AFCD-271E5CAF1911}"/>
    <dgm:cxn modelId="{28083AF5-5604-492A-BF82-7201217D1104}" type="presOf" srcId="{5C7518F3-ABB0-4FA4-9FE6-33793B6FDBE6}" destId="{2208DEB7-B5EC-4809-B7D7-1F2A42663CF9}" srcOrd="1" destOrd="0" presId="urn:microsoft.com/office/officeart/2005/8/layout/bProcess3"/>
    <dgm:cxn modelId="{4BB830FE-3C89-4C23-8AB1-9F85D0313028}" srcId="{132A60F6-0700-47B8-BD63-43300FC22144}" destId="{080769DD-81B3-43AD-AE2A-F160CE77608A}" srcOrd="7" destOrd="0" parTransId="{C5840571-70F0-4FB1-9474-F40ED48C32CD}" sibTransId="{22787783-1436-49E0-8665-93E5D95CDDA5}"/>
    <dgm:cxn modelId="{B51DA3FE-9DA3-46D5-99AA-C56725DE4063}" srcId="{132A60F6-0700-47B8-BD63-43300FC22144}" destId="{3BAB48A2-A04D-4981-BCF2-BD6FEB8F8ADB}" srcOrd="0" destOrd="0" parTransId="{CC362F82-8836-4302-831B-4FECA84A235D}" sibTransId="{06297C65-121A-4CE2-BC0E-2612BE459774}"/>
    <dgm:cxn modelId="{F99860CB-4EFB-4059-B2C9-746577A793F3}" type="presParOf" srcId="{98C786FB-3105-423C-991C-C1135F25061F}" destId="{60EDAC7A-2A2D-468E-A2A2-1D1F7E20AD3A}" srcOrd="0" destOrd="0" presId="urn:microsoft.com/office/officeart/2005/8/layout/bProcess3"/>
    <dgm:cxn modelId="{E976EF18-D8C3-485E-87A0-AFD6A321498C}" type="presParOf" srcId="{98C786FB-3105-423C-991C-C1135F25061F}" destId="{A0AA1C86-C81D-4BC8-8A94-C31A4F8F1659}" srcOrd="1" destOrd="0" presId="urn:microsoft.com/office/officeart/2005/8/layout/bProcess3"/>
    <dgm:cxn modelId="{761CD94B-493A-446E-80A0-70BBAD5CA665}" type="presParOf" srcId="{A0AA1C86-C81D-4BC8-8A94-C31A4F8F1659}" destId="{8E42A412-A22E-47F6-9F15-5B8E5682F8B9}" srcOrd="0" destOrd="0" presId="urn:microsoft.com/office/officeart/2005/8/layout/bProcess3"/>
    <dgm:cxn modelId="{A7D89F4C-FFD4-4F0E-BFA0-89F4FD74278E}" type="presParOf" srcId="{98C786FB-3105-423C-991C-C1135F25061F}" destId="{B33F3DDA-80FC-4C86-9467-8FE8C316BDF1}" srcOrd="2" destOrd="0" presId="urn:microsoft.com/office/officeart/2005/8/layout/bProcess3"/>
    <dgm:cxn modelId="{5315681C-A6AD-4139-A87F-2DA754641990}" type="presParOf" srcId="{98C786FB-3105-423C-991C-C1135F25061F}" destId="{666B5544-2424-4755-966D-EDDF8C5ABD75}" srcOrd="3" destOrd="0" presId="urn:microsoft.com/office/officeart/2005/8/layout/bProcess3"/>
    <dgm:cxn modelId="{883FA6A9-9B36-4C6E-A26E-4A7D15AA620B}" type="presParOf" srcId="{666B5544-2424-4755-966D-EDDF8C5ABD75}" destId="{53417D71-18B8-413F-B9E2-CC6BE00DAAC2}" srcOrd="0" destOrd="0" presId="urn:microsoft.com/office/officeart/2005/8/layout/bProcess3"/>
    <dgm:cxn modelId="{9AE0DDA1-CE5B-44D9-B844-E65C854B2B47}" type="presParOf" srcId="{98C786FB-3105-423C-991C-C1135F25061F}" destId="{857C07DD-87D7-45F1-9832-C4F6951C131D}" srcOrd="4" destOrd="0" presId="urn:microsoft.com/office/officeart/2005/8/layout/bProcess3"/>
    <dgm:cxn modelId="{D4D34DDB-C265-4BFC-9B79-395C2954FD36}" type="presParOf" srcId="{98C786FB-3105-423C-991C-C1135F25061F}" destId="{149B970E-A197-4C26-A1BB-A67EC6CEF6EF}" srcOrd="5" destOrd="0" presId="urn:microsoft.com/office/officeart/2005/8/layout/bProcess3"/>
    <dgm:cxn modelId="{D80F9D5F-BFE6-435D-97D1-81FFD85BEFD9}" type="presParOf" srcId="{149B970E-A197-4C26-A1BB-A67EC6CEF6EF}" destId="{79F3A214-97AE-468C-97FC-DDF43BF2EB8F}" srcOrd="0" destOrd="0" presId="urn:microsoft.com/office/officeart/2005/8/layout/bProcess3"/>
    <dgm:cxn modelId="{2484EBB4-5541-45EA-89CA-32828ED0A2A2}" type="presParOf" srcId="{98C786FB-3105-423C-991C-C1135F25061F}" destId="{65228A62-C242-4585-B1FD-7C1F64E542A9}" srcOrd="6" destOrd="0" presId="urn:microsoft.com/office/officeart/2005/8/layout/bProcess3"/>
    <dgm:cxn modelId="{4A274E2F-49B9-40E1-9E37-3B9CE329D709}" type="presParOf" srcId="{98C786FB-3105-423C-991C-C1135F25061F}" destId="{E1843651-2E02-4DAA-A1BA-2CCAC36AA444}" srcOrd="7" destOrd="0" presId="urn:microsoft.com/office/officeart/2005/8/layout/bProcess3"/>
    <dgm:cxn modelId="{AF7E29F8-53EB-40CE-AABB-8AC30DE0AF19}" type="presParOf" srcId="{E1843651-2E02-4DAA-A1BA-2CCAC36AA444}" destId="{98F7981F-93FD-4AE2-A205-0B4F59E0E584}" srcOrd="0" destOrd="0" presId="urn:microsoft.com/office/officeart/2005/8/layout/bProcess3"/>
    <dgm:cxn modelId="{2C468344-0DE1-441E-8EDF-54BA5F6E65C8}" type="presParOf" srcId="{98C786FB-3105-423C-991C-C1135F25061F}" destId="{DF3445D2-F1D1-43E3-9B7E-9C8864FBBE4F}" srcOrd="8" destOrd="0" presId="urn:microsoft.com/office/officeart/2005/8/layout/bProcess3"/>
    <dgm:cxn modelId="{A67802C2-9962-4152-8B39-D3367B33A17A}" type="presParOf" srcId="{98C786FB-3105-423C-991C-C1135F25061F}" destId="{291A383D-2443-4A5E-84C0-3B652BA54E96}" srcOrd="9" destOrd="0" presId="urn:microsoft.com/office/officeart/2005/8/layout/bProcess3"/>
    <dgm:cxn modelId="{06994C06-F1D9-443C-9F0B-F4D54FDBE073}" type="presParOf" srcId="{291A383D-2443-4A5E-84C0-3B652BA54E96}" destId="{AC04E9A5-AF7A-4CA1-B919-B0B0B3B8364F}" srcOrd="0" destOrd="0" presId="urn:microsoft.com/office/officeart/2005/8/layout/bProcess3"/>
    <dgm:cxn modelId="{63E91CDA-31BE-4BDB-8D78-A5080148FF43}" type="presParOf" srcId="{98C786FB-3105-423C-991C-C1135F25061F}" destId="{8A98A675-1C86-4B0B-9329-C7FC8DCB7E1D}" srcOrd="10" destOrd="0" presId="urn:microsoft.com/office/officeart/2005/8/layout/bProcess3"/>
    <dgm:cxn modelId="{0F885B53-3A5C-4BB5-8F3F-73F51082FBA9}" type="presParOf" srcId="{98C786FB-3105-423C-991C-C1135F25061F}" destId="{978F3191-E890-4063-97E1-60530331F2E9}" srcOrd="11" destOrd="0" presId="urn:microsoft.com/office/officeart/2005/8/layout/bProcess3"/>
    <dgm:cxn modelId="{25B33429-D46E-431B-9FA5-75FC25B69D68}" type="presParOf" srcId="{978F3191-E890-4063-97E1-60530331F2E9}" destId="{8CD2B74E-0AB8-4729-9B1B-4B9D663B32E9}" srcOrd="0" destOrd="0" presId="urn:microsoft.com/office/officeart/2005/8/layout/bProcess3"/>
    <dgm:cxn modelId="{018DAE9C-95B6-4F36-A71C-31CAA59E62CF}" type="presParOf" srcId="{98C786FB-3105-423C-991C-C1135F25061F}" destId="{38226E66-F18E-4D4E-97A4-934DF9FC189F}" srcOrd="12" destOrd="0" presId="urn:microsoft.com/office/officeart/2005/8/layout/bProcess3"/>
    <dgm:cxn modelId="{891FEA03-E48F-4295-A2A3-74B982C9E95A}" type="presParOf" srcId="{98C786FB-3105-423C-991C-C1135F25061F}" destId="{5D805EC2-0051-49B1-9916-3F80F3734FC0}" srcOrd="13" destOrd="0" presId="urn:microsoft.com/office/officeart/2005/8/layout/bProcess3"/>
    <dgm:cxn modelId="{9293924A-8088-4577-B703-349ECDE9FFD0}" type="presParOf" srcId="{5D805EC2-0051-49B1-9916-3F80F3734FC0}" destId="{AE615FD7-903A-4FF2-AC49-F1C06756401A}" srcOrd="0" destOrd="0" presId="urn:microsoft.com/office/officeart/2005/8/layout/bProcess3"/>
    <dgm:cxn modelId="{399336B4-15C5-476E-93D3-3081A7036299}" type="presParOf" srcId="{98C786FB-3105-423C-991C-C1135F25061F}" destId="{6BA1259D-33FD-4439-AB18-BF01D00AB2AB}" srcOrd="14" destOrd="0" presId="urn:microsoft.com/office/officeart/2005/8/layout/bProcess3"/>
    <dgm:cxn modelId="{E73CFB8B-38F1-4625-A814-D561BD436757}" type="presParOf" srcId="{98C786FB-3105-423C-991C-C1135F25061F}" destId="{986F351D-E609-4D9A-AB11-22D5A22697C9}" srcOrd="15" destOrd="0" presId="urn:microsoft.com/office/officeart/2005/8/layout/bProcess3"/>
    <dgm:cxn modelId="{2D958D7E-75BC-45E0-8741-12D0EFCFA00E}" type="presParOf" srcId="{986F351D-E609-4D9A-AB11-22D5A22697C9}" destId="{8DC7856F-642F-470A-A394-04DFFDE35D0C}" srcOrd="0" destOrd="0" presId="urn:microsoft.com/office/officeart/2005/8/layout/bProcess3"/>
    <dgm:cxn modelId="{EF3E1FB1-3B91-4A31-9F8D-7A399A06A801}" type="presParOf" srcId="{98C786FB-3105-423C-991C-C1135F25061F}" destId="{CE5EB8C7-CBC8-487A-A5C6-756F1CA4C7EF}" srcOrd="16" destOrd="0" presId="urn:microsoft.com/office/officeart/2005/8/layout/bProcess3"/>
    <dgm:cxn modelId="{E888F867-0C52-4814-BCA3-728D6EC31CCC}" type="presParOf" srcId="{98C786FB-3105-423C-991C-C1135F25061F}" destId="{5F268CDE-B01F-45F0-9CA8-82F0333DE395}" srcOrd="17" destOrd="0" presId="urn:microsoft.com/office/officeart/2005/8/layout/bProcess3"/>
    <dgm:cxn modelId="{F408E869-F807-4C3A-8265-0D6F73E0424C}" type="presParOf" srcId="{5F268CDE-B01F-45F0-9CA8-82F0333DE395}" destId="{0639829A-2A06-462E-A5A3-3541746E2E8F}" srcOrd="0" destOrd="0" presId="urn:microsoft.com/office/officeart/2005/8/layout/bProcess3"/>
    <dgm:cxn modelId="{C31F1272-5E01-40EF-B81E-65A4F7C739EC}" type="presParOf" srcId="{98C786FB-3105-423C-991C-C1135F25061F}" destId="{3F6127FE-6AF4-44DB-909C-98F98E27F9BB}" srcOrd="18" destOrd="0" presId="urn:microsoft.com/office/officeart/2005/8/layout/bProcess3"/>
    <dgm:cxn modelId="{2A2F7A42-763F-411F-9186-7EE603298705}" type="presParOf" srcId="{98C786FB-3105-423C-991C-C1135F25061F}" destId="{F7BC0B8D-0671-4563-AD21-A6435BBFCE85}" srcOrd="19" destOrd="0" presId="urn:microsoft.com/office/officeart/2005/8/layout/bProcess3"/>
    <dgm:cxn modelId="{FA5BDF8C-0B57-45F5-A1C4-577901063DDD}" type="presParOf" srcId="{F7BC0B8D-0671-4563-AD21-A6435BBFCE85}" destId="{2208DEB7-B5EC-4809-B7D7-1F2A42663CF9}" srcOrd="0" destOrd="0" presId="urn:microsoft.com/office/officeart/2005/8/layout/bProcess3"/>
    <dgm:cxn modelId="{0F3E395E-D1F4-46CE-9F9D-B3418F5C2AB1}" type="presParOf" srcId="{98C786FB-3105-423C-991C-C1135F25061F}" destId="{C5193427-D65A-4895-8D6A-E5FC5F245200}" srcOrd="20" destOrd="0" presId="urn:microsoft.com/office/officeart/2005/8/layout/bProcess3"/>
    <dgm:cxn modelId="{B1970C5F-850C-4C06-ADBD-C25ABF8563F4}" type="presParOf" srcId="{98C786FB-3105-423C-991C-C1135F25061F}" destId="{FBCFAFA9-0C89-435E-8512-E0C7C6327241}" srcOrd="21" destOrd="0" presId="urn:microsoft.com/office/officeart/2005/8/layout/bProcess3"/>
    <dgm:cxn modelId="{942688CC-E39B-45EB-B233-3CB7F56BBBCE}" type="presParOf" srcId="{FBCFAFA9-0C89-435E-8512-E0C7C6327241}" destId="{4B931057-2F8B-43E7-B8E6-59730A49064B}" srcOrd="0" destOrd="0" presId="urn:microsoft.com/office/officeart/2005/8/layout/bProcess3"/>
    <dgm:cxn modelId="{6424C98F-78E4-4ECF-BC13-3037A9D22D9B}" type="presParOf" srcId="{98C786FB-3105-423C-991C-C1135F25061F}" destId="{76A98ECD-D9C3-4F78-B11A-AC84B2DE8A0D}" srcOrd="22" destOrd="0" presId="urn:microsoft.com/office/officeart/2005/8/layout/bProcess3"/>
    <dgm:cxn modelId="{CEA1F9EC-7A86-4413-96F9-51E51DA3964B}" type="presParOf" srcId="{98C786FB-3105-423C-991C-C1135F25061F}" destId="{27FDAADA-598C-4425-8EA8-61858F3D1FCB}" srcOrd="23" destOrd="0" presId="urn:microsoft.com/office/officeart/2005/8/layout/bProcess3"/>
    <dgm:cxn modelId="{354F3AC3-3563-4BBF-AC92-24F2E3418BF8}" type="presParOf" srcId="{27FDAADA-598C-4425-8EA8-61858F3D1FCB}" destId="{FDC8F17C-3083-432A-B469-CB320E0699E3}" srcOrd="0" destOrd="0" presId="urn:microsoft.com/office/officeart/2005/8/layout/bProcess3"/>
    <dgm:cxn modelId="{E4AC9917-1214-45C5-8148-1E83CA5DA919}" type="presParOf" srcId="{98C786FB-3105-423C-991C-C1135F25061F}" destId="{4715AD88-20FC-4435-91ED-C0C7FCB13285}" srcOrd="24" destOrd="0" presId="urn:microsoft.com/office/officeart/2005/8/layout/bProcess3"/>
    <dgm:cxn modelId="{676031BE-F807-4B7E-A8DA-3C5D20C5C97B}" type="presParOf" srcId="{98C786FB-3105-423C-991C-C1135F25061F}" destId="{09349EE5-AF24-463A-A637-EA219F36D179}" srcOrd="25" destOrd="0" presId="urn:microsoft.com/office/officeart/2005/8/layout/bProcess3"/>
    <dgm:cxn modelId="{3A093F79-C281-4440-AF27-1F90DAB8FB83}" type="presParOf" srcId="{09349EE5-AF24-463A-A637-EA219F36D179}" destId="{57BAF97F-8A7B-4B17-BF86-5695D29B1579}" srcOrd="0" destOrd="0" presId="urn:microsoft.com/office/officeart/2005/8/layout/bProcess3"/>
    <dgm:cxn modelId="{00019683-3C33-4AE6-B9DF-E320143A240D}" type="presParOf" srcId="{98C786FB-3105-423C-991C-C1135F25061F}" destId="{D98DBE02-7D5F-4862-B399-0CF02C46DCE0}" srcOrd="26" destOrd="0" presId="urn:microsoft.com/office/officeart/2005/8/layout/bProcess3"/>
    <dgm:cxn modelId="{7ED1BFFE-14D2-4F0B-9D61-622303293AD6}" type="presParOf" srcId="{98C786FB-3105-423C-991C-C1135F25061F}" destId="{CA7721BB-7874-4850-8987-EB92F368BEA7}" srcOrd="27" destOrd="0" presId="urn:microsoft.com/office/officeart/2005/8/layout/bProcess3"/>
    <dgm:cxn modelId="{E3AF2DC8-40E4-4ABB-816B-949102A1406C}" type="presParOf" srcId="{CA7721BB-7874-4850-8987-EB92F368BEA7}" destId="{5D81B7B2-EA26-4C18-8558-9F68181078CB}" srcOrd="0" destOrd="0" presId="urn:microsoft.com/office/officeart/2005/8/layout/bProcess3"/>
    <dgm:cxn modelId="{D45886A5-C222-487C-AEE4-4F1240638F7B}" type="presParOf" srcId="{98C786FB-3105-423C-991C-C1135F25061F}" destId="{6B2DBFB9-520E-4267-A791-0A02FF74814B}" srcOrd="2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A1C86-C81D-4BC8-8A94-C31A4F8F1659}">
      <dsp:nvSpPr>
        <dsp:cNvPr id="0" name=""/>
        <dsp:cNvSpPr/>
      </dsp:nvSpPr>
      <dsp:spPr>
        <a:xfrm>
          <a:off x="2914536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16633" y="1206079"/>
        <a:ext cx="33410" cy="6682"/>
      </dsp:txXfrm>
    </dsp:sp>
    <dsp:sp modelId="{60EDAC7A-2A2D-468E-A2A2-1D1F7E20AD3A}">
      <dsp:nvSpPr>
        <dsp:cNvPr id="0" name=""/>
        <dsp:cNvSpPr/>
      </dsp:nvSpPr>
      <dsp:spPr>
        <a:xfrm>
          <a:off x="11099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Abordaje del problema</a:t>
          </a:r>
        </a:p>
      </dsp:txBody>
      <dsp:txXfrm>
        <a:off x="11099" y="337849"/>
        <a:ext cx="2905236" cy="1743141"/>
      </dsp:txXfrm>
    </dsp:sp>
    <dsp:sp modelId="{666B5544-2424-4755-966D-EDDF8C5ABD75}">
      <dsp:nvSpPr>
        <dsp:cNvPr id="0" name=""/>
        <dsp:cNvSpPr/>
      </dsp:nvSpPr>
      <dsp:spPr>
        <a:xfrm>
          <a:off x="6487977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790074" y="1206079"/>
        <a:ext cx="33410" cy="6682"/>
      </dsp:txXfrm>
    </dsp:sp>
    <dsp:sp modelId="{B33F3DDA-80FC-4C86-9467-8FE8C316BDF1}">
      <dsp:nvSpPr>
        <dsp:cNvPr id="0" name=""/>
        <dsp:cNvSpPr/>
      </dsp:nvSpPr>
      <dsp:spPr>
        <a:xfrm>
          <a:off x="3584540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Diagnostico de abordaje</a:t>
          </a:r>
        </a:p>
      </dsp:txBody>
      <dsp:txXfrm>
        <a:off x="3584540" y="337849"/>
        <a:ext cx="2905236" cy="1743141"/>
      </dsp:txXfrm>
    </dsp:sp>
    <dsp:sp modelId="{149B970E-A197-4C26-A1BB-A67EC6CEF6EF}">
      <dsp:nvSpPr>
        <dsp:cNvPr id="0" name=""/>
        <dsp:cNvSpPr/>
      </dsp:nvSpPr>
      <dsp:spPr>
        <a:xfrm>
          <a:off x="10061418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0363515" y="1206079"/>
        <a:ext cx="33410" cy="6682"/>
      </dsp:txXfrm>
    </dsp:sp>
    <dsp:sp modelId="{857C07DD-87D7-45F1-9832-C4F6951C131D}">
      <dsp:nvSpPr>
        <dsp:cNvPr id="0" name=""/>
        <dsp:cNvSpPr/>
      </dsp:nvSpPr>
      <dsp:spPr>
        <a:xfrm>
          <a:off x="7157981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Metodología empleada</a:t>
          </a:r>
        </a:p>
      </dsp:txBody>
      <dsp:txXfrm>
        <a:off x="7157981" y="337849"/>
        <a:ext cx="2905236" cy="1743141"/>
      </dsp:txXfrm>
    </dsp:sp>
    <dsp:sp modelId="{E1843651-2E02-4DAA-A1BA-2CCAC36AA444}">
      <dsp:nvSpPr>
        <dsp:cNvPr id="0" name=""/>
        <dsp:cNvSpPr/>
      </dsp:nvSpPr>
      <dsp:spPr>
        <a:xfrm>
          <a:off x="13634859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3936956" y="1206079"/>
        <a:ext cx="33410" cy="6682"/>
      </dsp:txXfrm>
    </dsp:sp>
    <dsp:sp modelId="{65228A62-C242-4585-B1FD-7C1F64E542A9}">
      <dsp:nvSpPr>
        <dsp:cNvPr id="0" name=""/>
        <dsp:cNvSpPr/>
      </dsp:nvSpPr>
      <dsp:spPr>
        <a:xfrm>
          <a:off x="10731422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Análisis de los involucrados</a:t>
          </a:r>
        </a:p>
      </dsp:txBody>
      <dsp:txXfrm>
        <a:off x="10731422" y="337849"/>
        <a:ext cx="2905236" cy="1743141"/>
      </dsp:txXfrm>
    </dsp:sp>
    <dsp:sp modelId="{291A383D-2443-4A5E-84C0-3B652BA54E96}">
      <dsp:nvSpPr>
        <dsp:cNvPr id="0" name=""/>
        <dsp:cNvSpPr/>
      </dsp:nvSpPr>
      <dsp:spPr>
        <a:xfrm>
          <a:off x="1463717" y="2079191"/>
          <a:ext cx="14293764" cy="637604"/>
        </a:xfrm>
        <a:custGeom>
          <a:avLst/>
          <a:gdLst/>
          <a:ahLst/>
          <a:cxnLst/>
          <a:rect l="0" t="0" r="0" b="0"/>
          <a:pathLst>
            <a:path>
              <a:moveTo>
                <a:pt x="14293764" y="0"/>
              </a:moveTo>
              <a:lnTo>
                <a:pt x="14293764" y="335902"/>
              </a:lnTo>
              <a:lnTo>
                <a:pt x="0" y="335902"/>
              </a:lnTo>
              <a:lnTo>
                <a:pt x="0" y="637604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8252865" y="2394652"/>
        <a:ext cx="715468" cy="6682"/>
      </dsp:txXfrm>
    </dsp:sp>
    <dsp:sp modelId="{DF3445D2-F1D1-43E3-9B7E-9C8864FBBE4F}">
      <dsp:nvSpPr>
        <dsp:cNvPr id="0" name=""/>
        <dsp:cNvSpPr/>
      </dsp:nvSpPr>
      <dsp:spPr>
        <a:xfrm>
          <a:off x="14304863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Organizaciones comunales presentes</a:t>
          </a:r>
        </a:p>
      </dsp:txBody>
      <dsp:txXfrm>
        <a:off x="14304863" y="337849"/>
        <a:ext cx="2905236" cy="1743141"/>
      </dsp:txXfrm>
    </dsp:sp>
    <dsp:sp modelId="{978F3191-E890-4063-97E1-60530331F2E9}">
      <dsp:nvSpPr>
        <dsp:cNvPr id="0" name=""/>
        <dsp:cNvSpPr/>
      </dsp:nvSpPr>
      <dsp:spPr>
        <a:xfrm>
          <a:off x="2914536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16633" y="3617425"/>
        <a:ext cx="33410" cy="6682"/>
      </dsp:txXfrm>
    </dsp:sp>
    <dsp:sp modelId="{8A98A675-1C86-4B0B-9329-C7FC8DCB7E1D}">
      <dsp:nvSpPr>
        <dsp:cNvPr id="0" name=""/>
        <dsp:cNvSpPr/>
      </dsp:nvSpPr>
      <dsp:spPr>
        <a:xfrm>
          <a:off x="11099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Población y muestra</a:t>
          </a:r>
        </a:p>
      </dsp:txBody>
      <dsp:txXfrm>
        <a:off x="11099" y="2749195"/>
        <a:ext cx="2905236" cy="1743141"/>
      </dsp:txXfrm>
    </dsp:sp>
    <dsp:sp modelId="{5D805EC2-0051-49B1-9916-3F80F3734FC0}">
      <dsp:nvSpPr>
        <dsp:cNvPr id="0" name=""/>
        <dsp:cNvSpPr/>
      </dsp:nvSpPr>
      <dsp:spPr>
        <a:xfrm>
          <a:off x="6487977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790074" y="3617425"/>
        <a:ext cx="33410" cy="6682"/>
      </dsp:txXfrm>
    </dsp:sp>
    <dsp:sp modelId="{38226E66-F18E-4D4E-97A4-934DF9FC189F}">
      <dsp:nvSpPr>
        <dsp:cNvPr id="0" name=""/>
        <dsp:cNvSpPr/>
      </dsp:nvSpPr>
      <dsp:spPr>
        <a:xfrm>
          <a:off x="3584540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Valores de la comunidad</a:t>
          </a:r>
        </a:p>
      </dsp:txBody>
      <dsp:txXfrm>
        <a:off x="3584540" y="2749195"/>
        <a:ext cx="2905236" cy="1743141"/>
      </dsp:txXfrm>
    </dsp:sp>
    <dsp:sp modelId="{986F351D-E609-4D9A-AB11-22D5A22697C9}">
      <dsp:nvSpPr>
        <dsp:cNvPr id="0" name=""/>
        <dsp:cNvSpPr/>
      </dsp:nvSpPr>
      <dsp:spPr>
        <a:xfrm>
          <a:off x="10061418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0363515" y="3617425"/>
        <a:ext cx="33410" cy="6682"/>
      </dsp:txXfrm>
    </dsp:sp>
    <dsp:sp modelId="{6BA1259D-33FD-4439-AB18-BF01D00AB2AB}">
      <dsp:nvSpPr>
        <dsp:cNvPr id="0" name=""/>
        <dsp:cNvSpPr/>
      </dsp:nvSpPr>
      <dsp:spPr>
        <a:xfrm>
          <a:off x="7157981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Matriz FODA</a:t>
          </a:r>
        </a:p>
      </dsp:txBody>
      <dsp:txXfrm>
        <a:off x="7157981" y="2749195"/>
        <a:ext cx="2905236" cy="1743141"/>
      </dsp:txXfrm>
    </dsp:sp>
    <dsp:sp modelId="{5F268CDE-B01F-45F0-9CA8-82F0333DE395}">
      <dsp:nvSpPr>
        <dsp:cNvPr id="0" name=""/>
        <dsp:cNvSpPr/>
      </dsp:nvSpPr>
      <dsp:spPr>
        <a:xfrm>
          <a:off x="13634859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3936956" y="3617425"/>
        <a:ext cx="33410" cy="6682"/>
      </dsp:txXfrm>
    </dsp:sp>
    <dsp:sp modelId="{CE5EB8C7-CBC8-487A-A5C6-756F1CA4C7EF}">
      <dsp:nvSpPr>
        <dsp:cNvPr id="0" name=""/>
        <dsp:cNvSpPr/>
      </dsp:nvSpPr>
      <dsp:spPr>
        <a:xfrm>
          <a:off x="10731422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Levantamiento de información</a:t>
          </a:r>
        </a:p>
      </dsp:txBody>
      <dsp:txXfrm>
        <a:off x="10731422" y="2749195"/>
        <a:ext cx="2905236" cy="1743141"/>
      </dsp:txXfrm>
    </dsp:sp>
    <dsp:sp modelId="{F7BC0B8D-0671-4563-AD21-A6435BBFCE85}">
      <dsp:nvSpPr>
        <dsp:cNvPr id="0" name=""/>
        <dsp:cNvSpPr/>
      </dsp:nvSpPr>
      <dsp:spPr>
        <a:xfrm>
          <a:off x="1463717" y="4490537"/>
          <a:ext cx="14293764" cy="637604"/>
        </a:xfrm>
        <a:custGeom>
          <a:avLst/>
          <a:gdLst/>
          <a:ahLst/>
          <a:cxnLst/>
          <a:rect l="0" t="0" r="0" b="0"/>
          <a:pathLst>
            <a:path>
              <a:moveTo>
                <a:pt x="14293764" y="0"/>
              </a:moveTo>
              <a:lnTo>
                <a:pt x="14293764" y="335902"/>
              </a:lnTo>
              <a:lnTo>
                <a:pt x="0" y="335902"/>
              </a:lnTo>
              <a:lnTo>
                <a:pt x="0" y="637604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8252865" y="4805998"/>
        <a:ext cx="715468" cy="6682"/>
      </dsp:txXfrm>
    </dsp:sp>
    <dsp:sp modelId="{3F6127FE-6AF4-44DB-909C-98F98E27F9BB}">
      <dsp:nvSpPr>
        <dsp:cNvPr id="0" name=""/>
        <dsp:cNvSpPr/>
      </dsp:nvSpPr>
      <dsp:spPr>
        <a:xfrm>
          <a:off x="14304863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Tabla de problemas</a:t>
          </a:r>
        </a:p>
      </dsp:txBody>
      <dsp:txXfrm>
        <a:off x="14304863" y="2749195"/>
        <a:ext cx="2905236" cy="1743141"/>
      </dsp:txXfrm>
    </dsp:sp>
    <dsp:sp modelId="{FBCFAFA9-0C89-435E-8512-E0C7C6327241}">
      <dsp:nvSpPr>
        <dsp:cNvPr id="0" name=""/>
        <dsp:cNvSpPr/>
      </dsp:nvSpPr>
      <dsp:spPr>
        <a:xfrm>
          <a:off x="2914536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16633" y="6028771"/>
        <a:ext cx="33410" cy="6682"/>
      </dsp:txXfrm>
    </dsp:sp>
    <dsp:sp modelId="{C5193427-D65A-4895-8D6A-E5FC5F245200}">
      <dsp:nvSpPr>
        <dsp:cNvPr id="0" name=""/>
        <dsp:cNvSpPr/>
      </dsp:nvSpPr>
      <dsp:spPr>
        <a:xfrm>
          <a:off x="11099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Árbol de problemas</a:t>
          </a:r>
        </a:p>
      </dsp:txBody>
      <dsp:txXfrm>
        <a:off x="11099" y="5160541"/>
        <a:ext cx="2905236" cy="1743141"/>
      </dsp:txXfrm>
    </dsp:sp>
    <dsp:sp modelId="{27FDAADA-598C-4425-8EA8-61858F3D1FCB}">
      <dsp:nvSpPr>
        <dsp:cNvPr id="0" name=""/>
        <dsp:cNvSpPr/>
      </dsp:nvSpPr>
      <dsp:spPr>
        <a:xfrm>
          <a:off x="6487977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790074" y="6028771"/>
        <a:ext cx="33410" cy="6682"/>
      </dsp:txXfrm>
    </dsp:sp>
    <dsp:sp modelId="{76A98ECD-D9C3-4F78-B11A-AC84B2DE8A0D}">
      <dsp:nvSpPr>
        <dsp:cNvPr id="0" name=""/>
        <dsp:cNvSpPr/>
      </dsp:nvSpPr>
      <dsp:spPr>
        <a:xfrm>
          <a:off x="3584540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Objetivos</a:t>
          </a:r>
        </a:p>
      </dsp:txBody>
      <dsp:txXfrm>
        <a:off x="3584540" y="5160541"/>
        <a:ext cx="2905236" cy="1743141"/>
      </dsp:txXfrm>
    </dsp:sp>
    <dsp:sp modelId="{09349EE5-AF24-463A-A637-EA219F36D179}">
      <dsp:nvSpPr>
        <dsp:cNvPr id="0" name=""/>
        <dsp:cNvSpPr/>
      </dsp:nvSpPr>
      <dsp:spPr>
        <a:xfrm>
          <a:off x="10061418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0363515" y="6028771"/>
        <a:ext cx="33410" cy="6682"/>
      </dsp:txXfrm>
    </dsp:sp>
    <dsp:sp modelId="{4715AD88-20FC-4435-91ED-C0C7FCB13285}">
      <dsp:nvSpPr>
        <dsp:cNvPr id="0" name=""/>
        <dsp:cNvSpPr/>
      </dsp:nvSpPr>
      <dsp:spPr>
        <a:xfrm>
          <a:off x="7157981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Plan de acción</a:t>
          </a:r>
        </a:p>
      </dsp:txBody>
      <dsp:txXfrm>
        <a:off x="7157981" y="5160541"/>
        <a:ext cx="2905236" cy="1743141"/>
      </dsp:txXfrm>
    </dsp:sp>
    <dsp:sp modelId="{CA7721BB-7874-4850-8987-EB92F368BEA7}">
      <dsp:nvSpPr>
        <dsp:cNvPr id="0" name=""/>
        <dsp:cNvSpPr/>
      </dsp:nvSpPr>
      <dsp:spPr>
        <a:xfrm>
          <a:off x="13634859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3936956" y="6028771"/>
        <a:ext cx="33410" cy="6682"/>
      </dsp:txXfrm>
    </dsp:sp>
    <dsp:sp modelId="{D98DBE02-7D5F-4862-B399-0CF02C46DCE0}">
      <dsp:nvSpPr>
        <dsp:cNvPr id="0" name=""/>
        <dsp:cNvSpPr/>
      </dsp:nvSpPr>
      <dsp:spPr>
        <a:xfrm>
          <a:off x="10731422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Plan diario de clases</a:t>
          </a:r>
        </a:p>
      </dsp:txBody>
      <dsp:txXfrm>
        <a:off x="10731422" y="5160541"/>
        <a:ext cx="2905236" cy="1743141"/>
      </dsp:txXfrm>
    </dsp:sp>
    <dsp:sp modelId="{6B2DBFB9-520E-4267-A791-0A02FF74814B}">
      <dsp:nvSpPr>
        <dsp:cNvPr id="0" name=""/>
        <dsp:cNvSpPr/>
      </dsp:nvSpPr>
      <dsp:spPr>
        <a:xfrm>
          <a:off x="14304863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Evidencias</a:t>
          </a:r>
        </a:p>
      </dsp:txBody>
      <dsp:txXfrm>
        <a:off x="14304863" y="5160541"/>
        <a:ext cx="2905236" cy="1743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3C675-10F5-4B8F-81BA-99E0812E9026}" type="datetimeFigureOut">
              <a:rPr lang="es-MX" smtClean="0"/>
              <a:t>01/12/2025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1C50B-113C-4EE4-B94E-6D458BFE71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776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753100" y="-4062413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0" y="24384000"/>
                  </a:moveTo>
                  <a:lnTo>
                    <a:pt x="0" y="0"/>
                  </a:lnTo>
                  <a:lnTo>
                    <a:pt x="13716000" y="0"/>
                  </a:lnTo>
                  <a:lnTo>
                    <a:pt x="13716000" y="2438400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>
                <a:alphaModFix amt="41000"/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615828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47431" y="6985289"/>
            <a:ext cx="4895020" cy="286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7"/>
              </a:lnSpc>
            </a:pPr>
            <a:r>
              <a:rPr lang="en-US" sz="2400" b="1" dirty="0" err="1">
                <a:latin typeface="Coco Gothic" panose="020B0604020202020204" charset="0"/>
                <a:sym typeface="Coco Gothic Bold"/>
              </a:rPr>
              <a:t>Integrantes</a:t>
            </a:r>
            <a:r>
              <a:rPr lang="en-US" sz="2400" b="1" dirty="0">
                <a:latin typeface="Coco Gothic" panose="020B0604020202020204" charset="0"/>
                <a:sym typeface="Coco Gothic Bold"/>
              </a:rPr>
              <a:t>: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David </a:t>
            </a:r>
            <a:r>
              <a:rPr lang="en-US" sz="2400" b="1" dirty="0" err="1">
                <a:latin typeface="Coco Gothic" panose="020B0604020202020204" charset="0"/>
                <a:sym typeface="Coco Gothic Bold"/>
              </a:rPr>
              <a:t>Adreani</a:t>
            </a:r>
            <a:r>
              <a:rPr lang="en-US" sz="2400" b="1" dirty="0">
                <a:latin typeface="Coco Gothic" panose="020B0604020202020204" charset="0"/>
                <a:sym typeface="Coco Gothic Bold"/>
              </a:rPr>
              <a:t>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José Hidalgo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José Moreno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Juan Prada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Miguelangel Linares</a:t>
            </a:r>
          </a:p>
          <a:p>
            <a:pPr marL="452884" lvl="2" indent="-150961" algn="l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Wilfredo Bracho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40" y="2404626"/>
            <a:ext cx="17727301" cy="375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Alfabetización Tecnológica dirigida al Personal de la  Planta Potabilizadora de Agua “</a:t>
            </a:r>
            <a:r>
              <a:rPr lang="es-MX" sz="5299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Camburito</a:t>
            </a: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” del municipio </a:t>
            </a:r>
          </a:p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Araure - Estado Portuguesa.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5194941" y="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3086100" y="0"/>
                </a:moveTo>
                <a:lnTo>
                  <a:pt x="0" y="0"/>
                </a:lnTo>
                <a:lnTo>
                  <a:pt x="0" y="3086100"/>
                </a:lnTo>
                <a:lnTo>
                  <a:pt x="3086100" y="3086100"/>
                </a:lnTo>
                <a:lnTo>
                  <a:pt x="30861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" y="654039"/>
            <a:ext cx="119634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Organizaciones comunales presentes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2505820"/>
            <a:ext cx="6250853" cy="1461495"/>
            <a:chOff x="0" y="0"/>
            <a:chExt cx="8334471" cy="1948660"/>
          </a:xfrm>
        </p:grpSpPr>
        <p:sp>
          <p:nvSpPr>
            <p:cNvPr id="9" name="Freeform 9"/>
            <p:cNvSpPr/>
            <p:nvPr/>
          </p:nvSpPr>
          <p:spPr>
            <a:xfrm>
              <a:off x="17886" y="16891"/>
              <a:ext cx="8298643" cy="1914779"/>
            </a:xfrm>
            <a:custGeom>
              <a:avLst/>
              <a:gdLst/>
              <a:ahLst/>
              <a:cxnLst/>
              <a:rect l="l" t="t" r="r" b="b"/>
              <a:pathLst>
                <a:path w="8298643" h="1914779">
                  <a:moveTo>
                    <a:pt x="0" y="0"/>
                  </a:moveTo>
                  <a:lnTo>
                    <a:pt x="8298644" y="0"/>
                  </a:lnTo>
                  <a:lnTo>
                    <a:pt x="8298644" y="1914779"/>
                  </a:lnTo>
                  <a:lnTo>
                    <a:pt x="0" y="1914779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334416" cy="1948561"/>
            </a:xfrm>
            <a:custGeom>
              <a:avLst/>
              <a:gdLst/>
              <a:ahLst/>
              <a:cxnLst/>
              <a:rect l="l" t="t" r="r" b="b"/>
              <a:pathLst>
                <a:path w="8334416" h="1948561">
                  <a:moveTo>
                    <a:pt x="17886" y="0"/>
                  </a:moveTo>
                  <a:lnTo>
                    <a:pt x="8316530" y="0"/>
                  </a:lnTo>
                  <a:cubicBezTo>
                    <a:pt x="8326482" y="0"/>
                    <a:pt x="8334416" y="7620"/>
                    <a:pt x="8334416" y="16891"/>
                  </a:cubicBezTo>
                  <a:lnTo>
                    <a:pt x="8334416" y="1931670"/>
                  </a:lnTo>
                  <a:cubicBezTo>
                    <a:pt x="8334416" y="1941068"/>
                    <a:pt x="8326347" y="1948561"/>
                    <a:pt x="8316530" y="1948561"/>
                  </a:cubicBezTo>
                  <a:lnTo>
                    <a:pt x="17886" y="1948561"/>
                  </a:lnTo>
                  <a:cubicBezTo>
                    <a:pt x="7934" y="1948561"/>
                    <a:pt x="0" y="1940941"/>
                    <a:pt x="0" y="1931670"/>
                  </a:cubicBezTo>
                  <a:lnTo>
                    <a:pt x="0" y="16891"/>
                  </a:lnTo>
                  <a:cubicBezTo>
                    <a:pt x="0" y="7620"/>
                    <a:pt x="8069" y="0"/>
                    <a:pt x="17886" y="0"/>
                  </a:cubicBezTo>
                  <a:moveTo>
                    <a:pt x="17886" y="33909"/>
                  </a:moveTo>
                  <a:lnTo>
                    <a:pt x="17886" y="16891"/>
                  </a:lnTo>
                  <a:lnTo>
                    <a:pt x="35907" y="16891"/>
                  </a:lnTo>
                  <a:lnTo>
                    <a:pt x="35907" y="1931670"/>
                  </a:lnTo>
                  <a:lnTo>
                    <a:pt x="17886" y="1931670"/>
                  </a:lnTo>
                  <a:lnTo>
                    <a:pt x="17886" y="1914779"/>
                  </a:lnTo>
                  <a:lnTo>
                    <a:pt x="8316530" y="1914779"/>
                  </a:lnTo>
                  <a:lnTo>
                    <a:pt x="8316530" y="1931670"/>
                  </a:lnTo>
                  <a:lnTo>
                    <a:pt x="8298643" y="1931670"/>
                  </a:lnTo>
                  <a:lnTo>
                    <a:pt x="8298643" y="16891"/>
                  </a:lnTo>
                  <a:lnTo>
                    <a:pt x="8316530" y="16891"/>
                  </a:lnTo>
                  <a:lnTo>
                    <a:pt x="8316530" y="33909"/>
                  </a:lnTo>
                  <a:lnTo>
                    <a:pt x="17886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72284" y="2473237"/>
            <a:ext cx="5903062" cy="1766295"/>
            <a:chOff x="0" y="0"/>
            <a:chExt cx="7870749" cy="23550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70749" cy="2355060"/>
            </a:xfrm>
            <a:custGeom>
              <a:avLst/>
              <a:gdLst/>
              <a:ahLst/>
              <a:cxnLst/>
              <a:rect l="l" t="t" r="r" b="b"/>
              <a:pathLst>
                <a:path w="7870749" h="2355060">
                  <a:moveTo>
                    <a:pt x="0" y="0"/>
                  </a:moveTo>
                  <a:lnTo>
                    <a:pt x="7870749" y="0"/>
                  </a:lnTo>
                  <a:lnTo>
                    <a:pt x="7870749" y="2355060"/>
                  </a:lnTo>
                  <a:lnTo>
                    <a:pt x="0" y="2355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7870749" cy="23455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320"/>
                </a:lnSpc>
              </a:pPr>
              <a:r>
                <a:rPr lang="en-US" sz="40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Concejo Comunal del sector Camburito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780054"/>
            <a:ext cx="6190230" cy="1461495"/>
            <a:chOff x="0" y="0"/>
            <a:chExt cx="8253640" cy="1948660"/>
          </a:xfrm>
        </p:grpSpPr>
        <p:sp>
          <p:nvSpPr>
            <p:cNvPr id="15" name="Freeform 15"/>
            <p:cNvSpPr/>
            <p:nvPr/>
          </p:nvSpPr>
          <p:spPr>
            <a:xfrm>
              <a:off x="19431" y="16891"/>
              <a:ext cx="8214797" cy="1914779"/>
            </a:xfrm>
            <a:custGeom>
              <a:avLst/>
              <a:gdLst/>
              <a:ahLst/>
              <a:cxnLst/>
              <a:rect l="l" t="t" r="r" b="b"/>
              <a:pathLst>
                <a:path w="8214797" h="1914779">
                  <a:moveTo>
                    <a:pt x="0" y="0"/>
                  </a:moveTo>
                  <a:lnTo>
                    <a:pt x="8214797" y="0"/>
                  </a:lnTo>
                  <a:lnTo>
                    <a:pt x="8214797" y="1914779"/>
                  </a:lnTo>
                  <a:lnTo>
                    <a:pt x="0" y="1914779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253657" cy="1948561"/>
            </a:xfrm>
            <a:custGeom>
              <a:avLst/>
              <a:gdLst/>
              <a:ahLst/>
              <a:cxnLst/>
              <a:rect l="l" t="t" r="r" b="b"/>
              <a:pathLst>
                <a:path w="8253657" h="1948561">
                  <a:moveTo>
                    <a:pt x="19431" y="0"/>
                  </a:moveTo>
                  <a:lnTo>
                    <a:pt x="8234228" y="0"/>
                  </a:lnTo>
                  <a:cubicBezTo>
                    <a:pt x="8245039" y="0"/>
                    <a:pt x="8253657" y="7620"/>
                    <a:pt x="8253657" y="16891"/>
                  </a:cubicBezTo>
                  <a:lnTo>
                    <a:pt x="8253657" y="1931670"/>
                  </a:lnTo>
                  <a:cubicBezTo>
                    <a:pt x="8253657" y="1941068"/>
                    <a:pt x="8244893" y="1948561"/>
                    <a:pt x="8234228" y="1948561"/>
                  </a:cubicBezTo>
                  <a:lnTo>
                    <a:pt x="19431" y="1948561"/>
                  </a:lnTo>
                  <a:cubicBezTo>
                    <a:pt x="8620" y="1948561"/>
                    <a:pt x="0" y="1940941"/>
                    <a:pt x="0" y="1931670"/>
                  </a:cubicBezTo>
                  <a:lnTo>
                    <a:pt x="0" y="16891"/>
                  </a:lnTo>
                  <a:cubicBezTo>
                    <a:pt x="0" y="7620"/>
                    <a:pt x="8766" y="0"/>
                    <a:pt x="19431" y="0"/>
                  </a:cubicBezTo>
                  <a:moveTo>
                    <a:pt x="19431" y="33909"/>
                  </a:moveTo>
                  <a:lnTo>
                    <a:pt x="19431" y="16891"/>
                  </a:lnTo>
                  <a:lnTo>
                    <a:pt x="39008" y="16891"/>
                  </a:lnTo>
                  <a:lnTo>
                    <a:pt x="39008" y="1931670"/>
                  </a:lnTo>
                  <a:lnTo>
                    <a:pt x="19431" y="1931670"/>
                  </a:lnTo>
                  <a:lnTo>
                    <a:pt x="19431" y="1914779"/>
                  </a:lnTo>
                  <a:lnTo>
                    <a:pt x="8234228" y="1914779"/>
                  </a:lnTo>
                  <a:lnTo>
                    <a:pt x="8234228" y="1931670"/>
                  </a:lnTo>
                  <a:lnTo>
                    <a:pt x="8214797" y="1931670"/>
                  </a:lnTo>
                  <a:lnTo>
                    <a:pt x="8214797" y="16891"/>
                  </a:lnTo>
                  <a:lnTo>
                    <a:pt x="8234228" y="16891"/>
                  </a:lnTo>
                  <a:lnTo>
                    <a:pt x="8234228" y="33909"/>
                  </a:lnTo>
                  <a:lnTo>
                    <a:pt x="1943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16968" y="4630057"/>
            <a:ext cx="5381041" cy="1761490"/>
            <a:chOff x="0" y="0"/>
            <a:chExt cx="7174721" cy="23486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174721" cy="2348653"/>
            </a:xfrm>
            <a:custGeom>
              <a:avLst/>
              <a:gdLst/>
              <a:ahLst/>
              <a:cxnLst/>
              <a:rect l="l" t="t" r="r" b="b"/>
              <a:pathLst>
                <a:path w="7174721" h="2348653">
                  <a:moveTo>
                    <a:pt x="0" y="0"/>
                  </a:moveTo>
                  <a:lnTo>
                    <a:pt x="7174721" y="0"/>
                  </a:lnTo>
                  <a:lnTo>
                    <a:pt x="7174721" y="2348653"/>
                  </a:lnTo>
                  <a:lnTo>
                    <a:pt x="0" y="2348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7174721" cy="23391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31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Comité de agua y saneamiento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89323" y="6934197"/>
            <a:ext cx="6250853" cy="1461495"/>
            <a:chOff x="0" y="0"/>
            <a:chExt cx="8334471" cy="1948660"/>
          </a:xfrm>
        </p:grpSpPr>
        <p:sp>
          <p:nvSpPr>
            <p:cNvPr id="21" name="Freeform 21"/>
            <p:cNvSpPr/>
            <p:nvPr/>
          </p:nvSpPr>
          <p:spPr>
            <a:xfrm>
              <a:off x="17886" y="16891"/>
              <a:ext cx="8298643" cy="1914779"/>
            </a:xfrm>
            <a:custGeom>
              <a:avLst/>
              <a:gdLst/>
              <a:ahLst/>
              <a:cxnLst/>
              <a:rect l="l" t="t" r="r" b="b"/>
              <a:pathLst>
                <a:path w="8298643" h="1914779">
                  <a:moveTo>
                    <a:pt x="0" y="0"/>
                  </a:moveTo>
                  <a:lnTo>
                    <a:pt x="8298644" y="0"/>
                  </a:lnTo>
                  <a:lnTo>
                    <a:pt x="8298644" y="1914779"/>
                  </a:lnTo>
                  <a:lnTo>
                    <a:pt x="0" y="1914779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334416" cy="1948561"/>
            </a:xfrm>
            <a:custGeom>
              <a:avLst/>
              <a:gdLst/>
              <a:ahLst/>
              <a:cxnLst/>
              <a:rect l="l" t="t" r="r" b="b"/>
              <a:pathLst>
                <a:path w="8334416" h="1948561">
                  <a:moveTo>
                    <a:pt x="17886" y="0"/>
                  </a:moveTo>
                  <a:lnTo>
                    <a:pt x="8316530" y="0"/>
                  </a:lnTo>
                  <a:cubicBezTo>
                    <a:pt x="8326482" y="0"/>
                    <a:pt x="8334416" y="7620"/>
                    <a:pt x="8334416" y="16891"/>
                  </a:cubicBezTo>
                  <a:lnTo>
                    <a:pt x="8334416" y="1931670"/>
                  </a:lnTo>
                  <a:cubicBezTo>
                    <a:pt x="8334416" y="1941068"/>
                    <a:pt x="8326347" y="1948561"/>
                    <a:pt x="8316530" y="1948561"/>
                  </a:cubicBezTo>
                  <a:lnTo>
                    <a:pt x="17886" y="1948561"/>
                  </a:lnTo>
                  <a:cubicBezTo>
                    <a:pt x="7934" y="1948561"/>
                    <a:pt x="0" y="1940941"/>
                    <a:pt x="0" y="1931670"/>
                  </a:cubicBezTo>
                  <a:lnTo>
                    <a:pt x="0" y="16891"/>
                  </a:lnTo>
                  <a:cubicBezTo>
                    <a:pt x="0" y="7620"/>
                    <a:pt x="8069" y="0"/>
                    <a:pt x="17886" y="0"/>
                  </a:cubicBezTo>
                  <a:moveTo>
                    <a:pt x="17886" y="33909"/>
                  </a:moveTo>
                  <a:lnTo>
                    <a:pt x="17886" y="16891"/>
                  </a:lnTo>
                  <a:lnTo>
                    <a:pt x="35907" y="16891"/>
                  </a:lnTo>
                  <a:lnTo>
                    <a:pt x="35907" y="1931670"/>
                  </a:lnTo>
                  <a:lnTo>
                    <a:pt x="17886" y="1931670"/>
                  </a:lnTo>
                  <a:lnTo>
                    <a:pt x="17886" y="1914779"/>
                  </a:lnTo>
                  <a:lnTo>
                    <a:pt x="8316530" y="1914779"/>
                  </a:lnTo>
                  <a:lnTo>
                    <a:pt x="8316530" y="1931670"/>
                  </a:lnTo>
                  <a:lnTo>
                    <a:pt x="8298643" y="1931670"/>
                  </a:lnTo>
                  <a:lnTo>
                    <a:pt x="8298643" y="16891"/>
                  </a:lnTo>
                  <a:lnTo>
                    <a:pt x="8316530" y="16891"/>
                  </a:lnTo>
                  <a:lnTo>
                    <a:pt x="8316530" y="33909"/>
                  </a:lnTo>
                  <a:lnTo>
                    <a:pt x="17886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172284" y="6784200"/>
            <a:ext cx="5903062" cy="1761490"/>
            <a:chOff x="0" y="0"/>
            <a:chExt cx="7870749" cy="23486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70749" cy="2348653"/>
            </a:xfrm>
            <a:custGeom>
              <a:avLst/>
              <a:gdLst/>
              <a:ahLst/>
              <a:cxnLst/>
              <a:rect l="l" t="t" r="r" b="b"/>
              <a:pathLst>
                <a:path w="7870749" h="2348653">
                  <a:moveTo>
                    <a:pt x="0" y="0"/>
                  </a:moveTo>
                  <a:lnTo>
                    <a:pt x="7870749" y="0"/>
                  </a:lnTo>
                  <a:lnTo>
                    <a:pt x="7870749" y="2348653"/>
                  </a:lnTo>
                  <a:lnTo>
                    <a:pt x="0" y="2348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7870749" cy="23391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320"/>
                </a:lnSpc>
              </a:pPr>
              <a:r>
                <a:rPr lang="en-US" sz="40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Organizaciones vecinales espontaneas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7648" y="510039"/>
            <a:ext cx="10147104" cy="878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Misión y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visión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la comunidad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200400" y="2276337"/>
            <a:ext cx="3195771" cy="1610585"/>
            <a:chOff x="0" y="0"/>
            <a:chExt cx="4261028" cy="2147447"/>
          </a:xfrm>
        </p:grpSpPr>
        <p:sp>
          <p:nvSpPr>
            <p:cNvPr id="4" name="Freeform 4"/>
            <p:cNvSpPr/>
            <p:nvPr/>
          </p:nvSpPr>
          <p:spPr>
            <a:xfrm>
              <a:off x="16891" y="17018"/>
              <a:ext cx="4227068" cy="2113407"/>
            </a:xfrm>
            <a:custGeom>
              <a:avLst/>
              <a:gdLst/>
              <a:ahLst/>
              <a:cxnLst/>
              <a:rect l="l" t="t" r="r" b="b"/>
              <a:pathLst>
                <a:path w="4227068" h="2113407">
                  <a:moveTo>
                    <a:pt x="0" y="211328"/>
                  </a:moveTo>
                  <a:cubicBezTo>
                    <a:pt x="0" y="94615"/>
                    <a:pt x="95377" y="0"/>
                    <a:pt x="212979" y="0"/>
                  </a:cubicBezTo>
                  <a:lnTo>
                    <a:pt x="4014089" y="0"/>
                  </a:lnTo>
                  <a:cubicBezTo>
                    <a:pt x="4131691" y="0"/>
                    <a:pt x="4227068" y="94615"/>
                    <a:pt x="4227068" y="211328"/>
                  </a:cubicBezTo>
                  <a:lnTo>
                    <a:pt x="4227068" y="1902079"/>
                  </a:lnTo>
                  <a:cubicBezTo>
                    <a:pt x="4227068" y="2018792"/>
                    <a:pt x="4131691" y="2113407"/>
                    <a:pt x="4014089" y="2113407"/>
                  </a:cubicBezTo>
                  <a:lnTo>
                    <a:pt x="213106" y="2113407"/>
                  </a:lnTo>
                  <a:cubicBezTo>
                    <a:pt x="95504" y="2113407"/>
                    <a:pt x="127" y="2018792"/>
                    <a:pt x="127" y="1902079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261104" cy="2147443"/>
            </a:xfrm>
            <a:custGeom>
              <a:avLst/>
              <a:gdLst/>
              <a:ahLst/>
              <a:cxnLst/>
              <a:rect l="l" t="t" r="r" b="b"/>
              <a:pathLst>
                <a:path w="4261104" h="2147443">
                  <a:moveTo>
                    <a:pt x="0" y="228346"/>
                  </a:moveTo>
                  <a:cubicBezTo>
                    <a:pt x="0" y="102108"/>
                    <a:pt x="103124" y="0"/>
                    <a:pt x="229997" y="0"/>
                  </a:cubicBezTo>
                  <a:lnTo>
                    <a:pt x="4031107" y="0"/>
                  </a:lnTo>
                  <a:lnTo>
                    <a:pt x="4031107" y="16891"/>
                  </a:lnTo>
                  <a:lnTo>
                    <a:pt x="4031107" y="0"/>
                  </a:lnTo>
                  <a:cubicBezTo>
                    <a:pt x="4157980" y="0"/>
                    <a:pt x="4261104" y="102108"/>
                    <a:pt x="4261104" y="228346"/>
                  </a:cubicBezTo>
                  <a:lnTo>
                    <a:pt x="4244213" y="228346"/>
                  </a:lnTo>
                  <a:lnTo>
                    <a:pt x="4261104" y="228346"/>
                  </a:lnTo>
                  <a:lnTo>
                    <a:pt x="4261104" y="1919097"/>
                  </a:lnTo>
                  <a:lnTo>
                    <a:pt x="4244213" y="1919097"/>
                  </a:lnTo>
                  <a:lnTo>
                    <a:pt x="4261104" y="1919097"/>
                  </a:lnTo>
                  <a:cubicBezTo>
                    <a:pt x="4261104" y="2045335"/>
                    <a:pt x="4157980" y="2147443"/>
                    <a:pt x="4031107" y="2147443"/>
                  </a:cubicBezTo>
                  <a:lnTo>
                    <a:pt x="4031107" y="2130552"/>
                  </a:lnTo>
                  <a:lnTo>
                    <a:pt x="4031107" y="2147443"/>
                  </a:lnTo>
                  <a:lnTo>
                    <a:pt x="229997" y="2147443"/>
                  </a:lnTo>
                  <a:lnTo>
                    <a:pt x="229997" y="2130552"/>
                  </a:lnTo>
                  <a:lnTo>
                    <a:pt x="229997" y="2147443"/>
                  </a:lnTo>
                  <a:cubicBezTo>
                    <a:pt x="103124" y="2147443"/>
                    <a:pt x="0" y="2045335"/>
                    <a:pt x="0" y="1919097"/>
                  </a:cubicBezTo>
                  <a:lnTo>
                    <a:pt x="0" y="228346"/>
                  </a:lnTo>
                  <a:lnTo>
                    <a:pt x="16891" y="228346"/>
                  </a:lnTo>
                  <a:lnTo>
                    <a:pt x="0" y="228346"/>
                  </a:lnTo>
                  <a:moveTo>
                    <a:pt x="33909" y="228346"/>
                  </a:moveTo>
                  <a:lnTo>
                    <a:pt x="33909" y="1919097"/>
                  </a:lnTo>
                  <a:lnTo>
                    <a:pt x="16891" y="1919097"/>
                  </a:lnTo>
                  <a:lnTo>
                    <a:pt x="33909" y="1919097"/>
                  </a:lnTo>
                  <a:cubicBezTo>
                    <a:pt x="33909" y="2026412"/>
                    <a:pt x="121539" y="2113534"/>
                    <a:pt x="229997" y="2113534"/>
                  </a:cubicBezTo>
                  <a:lnTo>
                    <a:pt x="4031107" y="2113534"/>
                  </a:lnTo>
                  <a:cubicBezTo>
                    <a:pt x="4139565" y="2113534"/>
                    <a:pt x="4227195" y="2026412"/>
                    <a:pt x="4227195" y="1919097"/>
                  </a:cubicBezTo>
                  <a:lnTo>
                    <a:pt x="4227195" y="228346"/>
                  </a:lnTo>
                  <a:cubicBezTo>
                    <a:pt x="4227195" y="121031"/>
                    <a:pt x="4139565" y="33909"/>
                    <a:pt x="4031107" y="33909"/>
                  </a:cubicBezTo>
                  <a:lnTo>
                    <a:pt x="229997" y="33909"/>
                  </a:lnTo>
                  <a:lnTo>
                    <a:pt x="229997" y="16891"/>
                  </a:lnTo>
                  <a:lnTo>
                    <a:pt x="229997" y="33909"/>
                  </a:lnTo>
                  <a:cubicBezTo>
                    <a:pt x="121539" y="33909"/>
                    <a:pt x="33909" y="121031"/>
                    <a:pt x="33909" y="2283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361030" y="2525989"/>
            <a:ext cx="3764015" cy="1419273"/>
            <a:chOff x="0" y="-421953"/>
            <a:chExt cx="5868343" cy="3066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37220" cy="2644987"/>
            </a:xfrm>
            <a:custGeom>
              <a:avLst/>
              <a:gdLst/>
              <a:ahLst/>
              <a:cxnLst/>
              <a:rect l="l" t="t" r="r" b="b"/>
              <a:pathLst>
                <a:path w="4137220" h="2644987">
                  <a:moveTo>
                    <a:pt x="0" y="0"/>
                  </a:moveTo>
                  <a:lnTo>
                    <a:pt x="4137220" y="0"/>
                  </a:lnTo>
                  <a:lnTo>
                    <a:pt x="4137220" y="2644987"/>
                  </a:lnTo>
                  <a:lnTo>
                    <a:pt x="0" y="2644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31123" y="-421953"/>
              <a:ext cx="4137220" cy="26164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020"/>
                </a:lnSpc>
              </a:pPr>
              <a:r>
                <a:rPr lang="en-US" sz="6500" b="1" dirty="0" err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Misión</a:t>
              </a:r>
              <a:endParaRPr lang="en-US" sz="65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52600" y="4139215"/>
            <a:ext cx="6587374" cy="4751646"/>
            <a:chOff x="0" y="0"/>
            <a:chExt cx="6172888" cy="6335528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6139053" cy="6301740"/>
            </a:xfrm>
            <a:custGeom>
              <a:avLst/>
              <a:gdLst/>
              <a:ahLst/>
              <a:cxnLst/>
              <a:rect l="l" t="t" r="r" b="b"/>
              <a:pathLst>
                <a:path w="6139053" h="6301740">
                  <a:moveTo>
                    <a:pt x="0" y="614045"/>
                  </a:moveTo>
                  <a:cubicBezTo>
                    <a:pt x="0" y="274955"/>
                    <a:pt x="274828" y="0"/>
                    <a:pt x="613918" y="0"/>
                  </a:cubicBezTo>
                  <a:lnTo>
                    <a:pt x="5525135" y="0"/>
                  </a:lnTo>
                  <a:cubicBezTo>
                    <a:pt x="5864225" y="0"/>
                    <a:pt x="6139053" y="274955"/>
                    <a:pt x="6139053" y="614045"/>
                  </a:cubicBezTo>
                  <a:lnTo>
                    <a:pt x="6139053" y="5687695"/>
                  </a:lnTo>
                  <a:cubicBezTo>
                    <a:pt x="6139053" y="6026785"/>
                    <a:pt x="5864225" y="6301740"/>
                    <a:pt x="5525135" y="6301740"/>
                  </a:cubicBezTo>
                  <a:lnTo>
                    <a:pt x="613918" y="6301740"/>
                  </a:lnTo>
                  <a:cubicBezTo>
                    <a:pt x="274828" y="6301740"/>
                    <a:pt x="0" y="6026785"/>
                    <a:pt x="0" y="5687695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72835" cy="6335522"/>
            </a:xfrm>
            <a:custGeom>
              <a:avLst/>
              <a:gdLst/>
              <a:ahLst/>
              <a:cxnLst/>
              <a:rect l="l" t="t" r="r" b="b"/>
              <a:pathLst>
                <a:path w="6172835" h="6335522">
                  <a:moveTo>
                    <a:pt x="0" y="630936"/>
                  </a:moveTo>
                  <a:cubicBezTo>
                    <a:pt x="0" y="282448"/>
                    <a:pt x="282448" y="0"/>
                    <a:pt x="630809" y="0"/>
                  </a:cubicBezTo>
                  <a:lnTo>
                    <a:pt x="5542026" y="0"/>
                  </a:lnTo>
                  <a:lnTo>
                    <a:pt x="5542026" y="16891"/>
                  </a:lnTo>
                  <a:lnTo>
                    <a:pt x="5542026" y="0"/>
                  </a:lnTo>
                  <a:cubicBezTo>
                    <a:pt x="5890387" y="0"/>
                    <a:pt x="6172835" y="282448"/>
                    <a:pt x="6172835" y="630936"/>
                  </a:cubicBezTo>
                  <a:lnTo>
                    <a:pt x="6155944" y="630936"/>
                  </a:lnTo>
                  <a:lnTo>
                    <a:pt x="6172835" y="630936"/>
                  </a:lnTo>
                  <a:lnTo>
                    <a:pt x="6172835" y="5704586"/>
                  </a:lnTo>
                  <a:lnTo>
                    <a:pt x="6155944" y="5704586"/>
                  </a:lnTo>
                  <a:lnTo>
                    <a:pt x="6172835" y="5704586"/>
                  </a:lnTo>
                  <a:cubicBezTo>
                    <a:pt x="6172835" y="6053074"/>
                    <a:pt x="5890387" y="6335522"/>
                    <a:pt x="5542026" y="6335522"/>
                  </a:cubicBezTo>
                  <a:lnTo>
                    <a:pt x="5542026" y="6318631"/>
                  </a:lnTo>
                  <a:lnTo>
                    <a:pt x="5542026" y="6335522"/>
                  </a:lnTo>
                  <a:lnTo>
                    <a:pt x="630809" y="6335522"/>
                  </a:lnTo>
                  <a:lnTo>
                    <a:pt x="630809" y="6318631"/>
                  </a:lnTo>
                  <a:lnTo>
                    <a:pt x="630809" y="6335522"/>
                  </a:lnTo>
                  <a:cubicBezTo>
                    <a:pt x="282448" y="6335522"/>
                    <a:pt x="0" y="6053074"/>
                    <a:pt x="0" y="5704586"/>
                  </a:cubicBezTo>
                  <a:lnTo>
                    <a:pt x="0" y="630936"/>
                  </a:lnTo>
                  <a:lnTo>
                    <a:pt x="16891" y="630936"/>
                  </a:lnTo>
                  <a:lnTo>
                    <a:pt x="0" y="630936"/>
                  </a:lnTo>
                  <a:moveTo>
                    <a:pt x="33909" y="630936"/>
                  </a:moveTo>
                  <a:lnTo>
                    <a:pt x="33909" y="5704586"/>
                  </a:lnTo>
                  <a:lnTo>
                    <a:pt x="16891" y="5704586"/>
                  </a:lnTo>
                  <a:lnTo>
                    <a:pt x="33909" y="5704586"/>
                  </a:lnTo>
                  <a:cubicBezTo>
                    <a:pt x="33909" y="6034278"/>
                    <a:pt x="301244" y="6301613"/>
                    <a:pt x="630936" y="6301613"/>
                  </a:cubicBezTo>
                  <a:lnTo>
                    <a:pt x="5542026" y="6301613"/>
                  </a:lnTo>
                  <a:cubicBezTo>
                    <a:pt x="5871718" y="6301613"/>
                    <a:pt x="6139053" y="6034278"/>
                    <a:pt x="6139053" y="5704586"/>
                  </a:cubicBezTo>
                  <a:lnTo>
                    <a:pt x="6139053" y="630936"/>
                  </a:lnTo>
                  <a:cubicBezTo>
                    <a:pt x="6139053" y="301244"/>
                    <a:pt x="5871718" y="33909"/>
                    <a:pt x="5542026" y="33909"/>
                  </a:cubicBezTo>
                  <a:lnTo>
                    <a:pt x="630809" y="33909"/>
                  </a:lnTo>
                  <a:lnTo>
                    <a:pt x="630809" y="16891"/>
                  </a:lnTo>
                  <a:lnTo>
                    <a:pt x="630809" y="33909"/>
                  </a:lnTo>
                  <a:cubicBezTo>
                    <a:pt x="301117" y="33909"/>
                    <a:pt x="33909" y="301117"/>
                    <a:pt x="33909" y="63093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905000" y="4139215"/>
            <a:ext cx="6251069" cy="4336339"/>
            <a:chOff x="0" y="-564046"/>
            <a:chExt cx="5891521" cy="65399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13277" cy="5975917"/>
            </a:xfrm>
            <a:custGeom>
              <a:avLst/>
              <a:gdLst/>
              <a:ahLst/>
              <a:cxnLst/>
              <a:rect l="l" t="t" r="r" b="b"/>
              <a:pathLst>
                <a:path w="5813277" h="5975917">
                  <a:moveTo>
                    <a:pt x="0" y="0"/>
                  </a:moveTo>
                  <a:lnTo>
                    <a:pt x="5813277" y="0"/>
                  </a:lnTo>
                  <a:lnTo>
                    <a:pt x="5813277" y="5975917"/>
                  </a:lnTo>
                  <a:lnTo>
                    <a:pt x="0" y="5975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8244" y="-564046"/>
              <a:ext cx="5813277" cy="59663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2808"/>
                </a:lnSpc>
              </a:pPr>
              <a:r>
                <a:rPr lang="es-MX" sz="2800" dirty="0">
                  <a:sym typeface="Coco Gothic"/>
                </a:rPr>
                <a:t>Fortalecer las habilidades tecnológicas del personal de la planta </a:t>
              </a:r>
              <a:r>
                <a:rPr lang="es-MX" sz="2800" dirty="0" err="1">
                  <a:sym typeface="Coco Gothic"/>
                </a:rPr>
                <a:t>camburito</a:t>
              </a:r>
              <a:r>
                <a:rPr lang="es-MX" sz="2800" dirty="0">
                  <a:sym typeface="Coco Gothic"/>
                </a:rPr>
                <a:t> (mediante alfabetización digital) para mejorar la eficiencia y precisión en el control y registro de parámetros esenciales de la potabilización del agua.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93703" y="2202094"/>
            <a:ext cx="3195771" cy="1610585"/>
            <a:chOff x="0" y="0"/>
            <a:chExt cx="4261028" cy="2147447"/>
          </a:xfrm>
        </p:grpSpPr>
        <p:sp>
          <p:nvSpPr>
            <p:cNvPr id="16" name="Freeform 16"/>
            <p:cNvSpPr/>
            <p:nvPr/>
          </p:nvSpPr>
          <p:spPr>
            <a:xfrm>
              <a:off x="16891" y="17018"/>
              <a:ext cx="4227068" cy="2113407"/>
            </a:xfrm>
            <a:custGeom>
              <a:avLst/>
              <a:gdLst/>
              <a:ahLst/>
              <a:cxnLst/>
              <a:rect l="l" t="t" r="r" b="b"/>
              <a:pathLst>
                <a:path w="4227068" h="2113407">
                  <a:moveTo>
                    <a:pt x="0" y="211328"/>
                  </a:moveTo>
                  <a:cubicBezTo>
                    <a:pt x="0" y="94615"/>
                    <a:pt x="95377" y="0"/>
                    <a:pt x="212979" y="0"/>
                  </a:cubicBezTo>
                  <a:lnTo>
                    <a:pt x="4014089" y="0"/>
                  </a:lnTo>
                  <a:cubicBezTo>
                    <a:pt x="4131691" y="0"/>
                    <a:pt x="4227068" y="94615"/>
                    <a:pt x="4227068" y="211328"/>
                  </a:cubicBezTo>
                  <a:lnTo>
                    <a:pt x="4227068" y="1902079"/>
                  </a:lnTo>
                  <a:cubicBezTo>
                    <a:pt x="4227068" y="2018792"/>
                    <a:pt x="4131691" y="2113407"/>
                    <a:pt x="4014089" y="2113407"/>
                  </a:cubicBezTo>
                  <a:lnTo>
                    <a:pt x="213106" y="2113407"/>
                  </a:lnTo>
                  <a:cubicBezTo>
                    <a:pt x="95504" y="2113407"/>
                    <a:pt x="127" y="2018792"/>
                    <a:pt x="127" y="1902079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4261104" cy="2147443"/>
            </a:xfrm>
            <a:custGeom>
              <a:avLst/>
              <a:gdLst/>
              <a:ahLst/>
              <a:cxnLst/>
              <a:rect l="l" t="t" r="r" b="b"/>
              <a:pathLst>
                <a:path w="4261104" h="2147443">
                  <a:moveTo>
                    <a:pt x="0" y="228346"/>
                  </a:moveTo>
                  <a:cubicBezTo>
                    <a:pt x="0" y="102108"/>
                    <a:pt x="103124" y="0"/>
                    <a:pt x="229997" y="0"/>
                  </a:cubicBezTo>
                  <a:lnTo>
                    <a:pt x="4031107" y="0"/>
                  </a:lnTo>
                  <a:lnTo>
                    <a:pt x="4031107" y="16891"/>
                  </a:lnTo>
                  <a:lnTo>
                    <a:pt x="4031107" y="0"/>
                  </a:lnTo>
                  <a:cubicBezTo>
                    <a:pt x="4157980" y="0"/>
                    <a:pt x="4261104" y="102108"/>
                    <a:pt x="4261104" y="228346"/>
                  </a:cubicBezTo>
                  <a:lnTo>
                    <a:pt x="4244213" y="228346"/>
                  </a:lnTo>
                  <a:lnTo>
                    <a:pt x="4261104" y="228346"/>
                  </a:lnTo>
                  <a:lnTo>
                    <a:pt x="4261104" y="1919097"/>
                  </a:lnTo>
                  <a:lnTo>
                    <a:pt x="4244213" y="1919097"/>
                  </a:lnTo>
                  <a:lnTo>
                    <a:pt x="4261104" y="1919097"/>
                  </a:lnTo>
                  <a:cubicBezTo>
                    <a:pt x="4261104" y="2045335"/>
                    <a:pt x="4157980" y="2147443"/>
                    <a:pt x="4031107" y="2147443"/>
                  </a:cubicBezTo>
                  <a:lnTo>
                    <a:pt x="4031107" y="2130552"/>
                  </a:lnTo>
                  <a:lnTo>
                    <a:pt x="4031107" y="2147443"/>
                  </a:lnTo>
                  <a:lnTo>
                    <a:pt x="229997" y="2147443"/>
                  </a:lnTo>
                  <a:lnTo>
                    <a:pt x="229997" y="2130552"/>
                  </a:lnTo>
                  <a:lnTo>
                    <a:pt x="229997" y="2147443"/>
                  </a:lnTo>
                  <a:cubicBezTo>
                    <a:pt x="103124" y="2147443"/>
                    <a:pt x="0" y="2045335"/>
                    <a:pt x="0" y="1919097"/>
                  </a:cubicBezTo>
                  <a:lnTo>
                    <a:pt x="0" y="228346"/>
                  </a:lnTo>
                  <a:lnTo>
                    <a:pt x="16891" y="228346"/>
                  </a:lnTo>
                  <a:lnTo>
                    <a:pt x="0" y="228346"/>
                  </a:lnTo>
                  <a:moveTo>
                    <a:pt x="33909" y="228346"/>
                  </a:moveTo>
                  <a:lnTo>
                    <a:pt x="33909" y="1919097"/>
                  </a:lnTo>
                  <a:lnTo>
                    <a:pt x="16891" y="1919097"/>
                  </a:lnTo>
                  <a:lnTo>
                    <a:pt x="33909" y="1919097"/>
                  </a:lnTo>
                  <a:cubicBezTo>
                    <a:pt x="33909" y="2026412"/>
                    <a:pt x="121539" y="2113534"/>
                    <a:pt x="229997" y="2113534"/>
                  </a:cubicBezTo>
                  <a:lnTo>
                    <a:pt x="4031107" y="2113534"/>
                  </a:lnTo>
                  <a:cubicBezTo>
                    <a:pt x="4139565" y="2113534"/>
                    <a:pt x="4227195" y="2026412"/>
                    <a:pt x="4227195" y="1919097"/>
                  </a:cubicBezTo>
                  <a:lnTo>
                    <a:pt x="4227195" y="228346"/>
                  </a:lnTo>
                  <a:cubicBezTo>
                    <a:pt x="4227195" y="121031"/>
                    <a:pt x="4139565" y="33909"/>
                    <a:pt x="4031107" y="33909"/>
                  </a:cubicBezTo>
                  <a:lnTo>
                    <a:pt x="229997" y="33909"/>
                  </a:lnTo>
                  <a:lnTo>
                    <a:pt x="229997" y="16891"/>
                  </a:lnTo>
                  <a:lnTo>
                    <a:pt x="229997" y="33909"/>
                  </a:lnTo>
                  <a:cubicBezTo>
                    <a:pt x="121539" y="33909"/>
                    <a:pt x="33909" y="121031"/>
                    <a:pt x="33909" y="2283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1197313" y="2392497"/>
            <a:ext cx="2586753" cy="12107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7020"/>
              </a:lnSpc>
            </a:pPr>
            <a:r>
              <a:rPr lang="en-US" sz="65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Visión</a:t>
            </a:r>
            <a:r>
              <a:rPr lang="en-US" sz="65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005775" y="4139215"/>
            <a:ext cx="6920025" cy="4889272"/>
            <a:chOff x="0" y="0"/>
            <a:chExt cx="5200100" cy="6519029"/>
          </a:xfrm>
        </p:grpSpPr>
        <p:sp>
          <p:nvSpPr>
            <p:cNvPr id="22" name="Freeform 22"/>
            <p:cNvSpPr/>
            <p:nvPr/>
          </p:nvSpPr>
          <p:spPr>
            <a:xfrm>
              <a:off x="16891" y="17018"/>
              <a:ext cx="5166233" cy="6485001"/>
            </a:xfrm>
            <a:custGeom>
              <a:avLst/>
              <a:gdLst/>
              <a:ahLst/>
              <a:cxnLst/>
              <a:rect l="l" t="t" r="r" b="b"/>
              <a:pathLst>
                <a:path w="5166233" h="6485001">
                  <a:moveTo>
                    <a:pt x="0" y="517271"/>
                  </a:moveTo>
                  <a:cubicBezTo>
                    <a:pt x="0" y="231521"/>
                    <a:pt x="231267" y="0"/>
                    <a:pt x="516636" y="0"/>
                  </a:cubicBezTo>
                  <a:lnTo>
                    <a:pt x="4649597" y="0"/>
                  </a:lnTo>
                  <a:cubicBezTo>
                    <a:pt x="4934966" y="0"/>
                    <a:pt x="5166233" y="231648"/>
                    <a:pt x="5166233" y="517271"/>
                  </a:cubicBezTo>
                  <a:lnTo>
                    <a:pt x="5166233" y="5967730"/>
                  </a:lnTo>
                  <a:cubicBezTo>
                    <a:pt x="5166233" y="6253480"/>
                    <a:pt x="4934966" y="6485001"/>
                    <a:pt x="4649597" y="6485001"/>
                  </a:cubicBezTo>
                  <a:lnTo>
                    <a:pt x="516636" y="6485001"/>
                  </a:lnTo>
                  <a:cubicBezTo>
                    <a:pt x="231267" y="6485001"/>
                    <a:pt x="0" y="6253353"/>
                    <a:pt x="0" y="596773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5200015" cy="6519037"/>
            </a:xfrm>
            <a:custGeom>
              <a:avLst/>
              <a:gdLst/>
              <a:ahLst/>
              <a:cxnLst/>
              <a:rect l="l" t="t" r="r" b="b"/>
              <a:pathLst>
                <a:path w="5200015" h="6519037">
                  <a:moveTo>
                    <a:pt x="0" y="534289"/>
                  </a:moveTo>
                  <a:cubicBezTo>
                    <a:pt x="0" y="239268"/>
                    <a:pt x="238887" y="0"/>
                    <a:pt x="533527" y="0"/>
                  </a:cubicBezTo>
                  <a:lnTo>
                    <a:pt x="4666488" y="0"/>
                  </a:lnTo>
                  <a:lnTo>
                    <a:pt x="4666488" y="16891"/>
                  </a:lnTo>
                  <a:lnTo>
                    <a:pt x="4666488" y="0"/>
                  </a:lnTo>
                  <a:cubicBezTo>
                    <a:pt x="4961128" y="0"/>
                    <a:pt x="5200015" y="239268"/>
                    <a:pt x="5200015" y="534289"/>
                  </a:cubicBezTo>
                  <a:lnTo>
                    <a:pt x="5183124" y="534289"/>
                  </a:lnTo>
                  <a:lnTo>
                    <a:pt x="5200015" y="534289"/>
                  </a:lnTo>
                  <a:lnTo>
                    <a:pt x="5200015" y="5984748"/>
                  </a:lnTo>
                  <a:lnTo>
                    <a:pt x="5183124" y="5984748"/>
                  </a:lnTo>
                  <a:lnTo>
                    <a:pt x="5200015" y="5984748"/>
                  </a:lnTo>
                  <a:cubicBezTo>
                    <a:pt x="5200015" y="6279769"/>
                    <a:pt x="4961128" y="6519037"/>
                    <a:pt x="4666488" y="6519037"/>
                  </a:cubicBezTo>
                  <a:lnTo>
                    <a:pt x="4666488" y="6502146"/>
                  </a:lnTo>
                  <a:lnTo>
                    <a:pt x="4666488" y="6519037"/>
                  </a:lnTo>
                  <a:lnTo>
                    <a:pt x="533527" y="6519037"/>
                  </a:lnTo>
                  <a:lnTo>
                    <a:pt x="533527" y="6502146"/>
                  </a:lnTo>
                  <a:lnTo>
                    <a:pt x="533527" y="6519037"/>
                  </a:lnTo>
                  <a:cubicBezTo>
                    <a:pt x="238887" y="6519037"/>
                    <a:pt x="0" y="6279769"/>
                    <a:pt x="0" y="5984748"/>
                  </a:cubicBezTo>
                  <a:lnTo>
                    <a:pt x="0" y="534289"/>
                  </a:lnTo>
                  <a:lnTo>
                    <a:pt x="16891" y="534289"/>
                  </a:lnTo>
                  <a:lnTo>
                    <a:pt x="0" y="534289"/>
                  </a:lnTo>
                  <a:moveTo>
                    <a:pt x="33909" y="534289"/>
                  </a:moveTo>
                  <a:lnTo>
                    <a:pt x="33909" y="5984748"/>
                  </a:lnTo>
                  <a:lnTo>
                    <a:pt x="16891" y="5984748"/>
                  </a:lnTo>
                  <a:lnTo>
                    <a:pt x="33909" y="5984748"/>
                  </a:lnTo>
                  <a:cubicBezTo>
                    <a:pt x="33909" y="6261100"/>
                    <a:pt x="257683" y="6485128"/>
                    <a:pt x="533654" y="6485128"/>
                  </a:cubicBezTo>
                  <a:lnTo>
                    <a:pt x="4666488" y="6485128"/>
                  </a:lnTo>
                  <a:cubicBezTo>
                    <a:pt x="4942459" y="6485128"/>
                    <a:pt x="5166233" y="6261100"/>
                    <a:pt x="5166233" y="5984748"/>
                  </a:cubicBezTo>
                  <a:lnTo>
                    <a:pt x="5166233" y="534289"/>
                  </a:lnTo>
                  <a:cubicBezTo>
                    <a:pt x="5166233" y="257937"/>
                    <a:pt x="4942459" y="33909"/>
                    <a:pt x="4666488" y="33909"/>
                  </a:cubicBezTo>
                  <a:lnTo>
                    <a:pt x="533527" y="33909"/>
                  </a:lnTo>
                  <a:lnTo>
                    <a:pt x="533527" y="16891"/>
                  </a:lnTo>
                  <a:lnTo>
                    <a:pt x="533527" y="33909"/>
                  </a:lnTo>
                  <a:cubicBezTo>
                    <a:pt x="257556" y="33909"/>
                    <a:pt x="33909" y="257810"/>
                    <a:pt x="33909" y="534289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307390" y="3282097"/>
            <a:ext cx="6316681" cy="4450169"/>
            <a:chOff x="68892" y="-1228132"/>
            <a:chExt cx="4811480" cy="6216403"/>
          </a:xfrm>
        </p:grpSpPr>
        <p:sp>
          <p:nvSpPr>
            <p:cNvPr id="25" name="Freeform 25"/>
            <p:cNvSpPr/>
            <p:nvPr/>
          </p:nvSpPr>
          <p:spPr>
            <a:xfrm>
              <a:off x="68892" y="-1228132"/>
              <a:ext cx="4811480" cy="6216403"/>
            </a:xfrm>
            <a:custGeom>
              <a:avLst/>
              <a:gdLst/>
              <a:ahLst/>
              <a:cxnLst/>
              <a:rect l="l" t="t" r="r" b="b"/>
              <a:pathLst>
                <a:path w="4811480" h="6216403">
                  <a:moveTo>
                    <a:pt x="0" y="0"/>
                  </a:moveTo>
                  <a:lnTo>
                    <a:pt x="4811480" y="0"/>
                  </a:lnTo>
                  <a:lnTo>
                    <a:pt x="4811480" y="6216403"/>
                  </a:lnTo>
                  <a:lnTo>
                    <a:pt x="0" y="6216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68893" y="-506855"/>
              <a:ext cx="4811479" cy="54951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2808"/>
                </a:lnSpc>
              </a:pPr>
              <a:r>
                <a:rPr lang="en-US" sz="2800" dirty="0" err="1">
                  <a:sym typeface="Coco Gothic"/>
                </a:rPr>
                <a:t>Garantizar</a:t>
              </a:r>
              <a:r>
                <a:rPr lang="en-US" sz="2800" dirty="0">
                  <a:sym typeface="Coco Gothic"/>
                </a:rPr>
                <a:t> que </a:t>
              </a:r>
              <a:r>
                <a:rPr lang="en-US" sz="2800" dirty="0" err="1">
                  <a:sym typeface="Coco Gothic"/>
                </a:rPr>
                <a:t>cada</a:t>
              </a:r>
              <a:r>
                <a:rPr lang="en-US" sz="2800" dirty="0">
                  <a:sym typeface="Coco Gothic"/>
                </a:rPr>
                <a:t> </a:t>
              </a:r>
              <a:r>
                <a:rPr lang="en-US" sz="2800" dirty="0" err="1">
                  <a:sym typeface="Coco Gothic"/>
                </a:rPr>
                <a:t>gota</a:t>
              </a:r>
              <a:r>
                <a:rPr lang="en-US" sz="2800" dirty="0">
                  <a:sym typeface="Coco Gothic"/>
                </a:rPr>
                <a:t> de </a:t>
              </a:r>
              <a:r>
                <a:rPr lang="en-US" sz="2800" dirty="0" err="1">
                  <a:sym typeface="Coco Gothic"/>
                </a:rPr>
                <a:t>agua</a:t>
              </a:r>
              <a:r>
                <a:rPr lang="en-US" sz="2800" dirty="0">
                  <a:sym typeface="Coco Gothic"/>
                </a:rPr>
                <a:t> </a:t>
              </a:r>
              <a:r>
                <a:rPr lang="en-US" sz="2800" dirty="0" err="1">
                  <a:sym typeface="Coco Gothic"/>
                </a:rPr>
                <a:t>potabilizada</a:t>
              </a:r>
              <a:r>
                <a:rPr lang="en-US" sz="2800" dirty="0">
                  <a:sym typeface="Coco Gothic"/>
                </a:rPr>
                <a:t> sea un </a:t>
              </a:r>
              <a:r>
                <a:rPr lang="en-US" sz="2800" dirty="0" err="1">
                  <a:sym typeface="Coco Gothic"/>
                </a:rPr>
                <a:t>testimonio</a:t>
              </a:r>
              <a:r>
                <a:rPr lang="en-US" sz="2800" dirty="0">
                  <a:sym typeface="Coco Gothic"/>
                </a:rPr>
                <a:t> de la </a:t>
              </a:r>
              <a:r>
                <a:rPr lang="en-US" sz="2800" dirty="0" err="1">
                  <a:sym typeface="Coco Gothic"/>
                </a:rPr>
                <a:t>capacidad</a:t>
              </a:r>
              <a:r>
                <a:rPr lang="en-US" sz="2800" dirty="0">
                  <a:sym typeface="Coco Gothic"/>
                </a:rPr>
                <a:t> </a:t>
              </a:r>
              <a:r>
                <a:rPr lang="en-US" sz="2800" dirty="0" err="1">
                  <a:sym typeface="Coco Gothic"/>
                </a:rPr>
                <a:t>autogestionaria</a:t>
              </a:r>
              <a:r>
                <a:rPr lang="en-US" sz="2800" dirty="0">
                  <a:sym typeface="Coco Gothic"/>
                </a:rPr>
                <a:t>, la </a:t>
              </a:r>
              <a:r>
                <a:rPr lang="en-US" sz="2800" dirty="0" err="1">
                  <a:sym typeface="Coco Gothic"/>
                </a:rPr>
                <a:t>justicia</a:t>
              </a:r>
              <a:r>
                <a:rPr lang="en-US" sz="2800" dirty="0">
                  <a:sym typeface="Coco Gothic"/>
                </a:rPr>
                <a:t> social y la </a:t>
              </a:r>
              <a:r>
                <a:rPr lang="en-US" sz="2800" dirty="0" err="1">
                  <a:sym typeface="Coco Gothic"/>
                </a:rPr>
                <a:t>dignidad</a:t>
              </a:r>
              <a:r>
                <a:rPr lang="en-US" sz="2800" dirty="0">
                  <a:sym typeface="Coco Gothic"/>
                </a:rPr>
                <a:t> plena de la </a:t>
              </a:r>
              <a:r>
                <a:rPr lang="en-US" sz="2800" dirty="0" err="1">
                  <a:sym typeface="Coco Gothic"/>
                </a:rPr>
                <a:t>comunidad</a:t>
              </a:r>
              <a:r>
                <a:rPr lang="en-US" sz="2800" dirty="0">
                  <a:sym typeface="Coco Gothic"/>
                </a:rPr>
                <a:t>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37069" y="8907869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214635" y="9344910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3" name="AutoShape 3"/>
          <p:cNvSpPr/>
          <p:nvPr/>
        </p:nvSpPr>
        <p:spPr>
          <a:xfrm flipH="1">
            <a:off x="4461141" y="3405059"/>
            <a:ext cx="2112597" cy="937163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H="1">
            <a:off x="2494242" y="5169755"/>
            <a:ext cx="1888671" cy="1370227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4382913" y="5169756"/>
            <a:ext cx="3461329" cy="623147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H="1">
            <a:off x="2514505" y="7362433"/>
            <a:ext cx="0" cy="143824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7856826" y="7287062"/>
            <a:ext cx="11713" cy="695325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2"/>
          <p:cNvSpPr txBox="1"/>
          <p:nvPr/>
        </p:nvSpPr>
        <p:spPr>
          <a:xfrm>
            <a:off x="548702" y="200136"/>
            <a:ext cx="10176110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1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Organigrama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estructural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524996" y="1951287"/>
            <a:ext cx="3113676" cy="1569538"/>
            <a:chOff x="0" y="0"/>
            <a:chExt cx="4151568" cy="2092717"/>
          </a:xfrm>
        </p:grpSpPr>
        <p:sp>
          <p:nvSpPr>
            <p:cNvPr id="5" name="Freeform 5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600375" y="2026666"/>
            <a:ext cx="2962918" cy="1418780"/>
            <a:chOff x="0" y="0"/>
            <a:chExt cx="3950557" cy="18917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50557" cy="1891707"/>
            </a:xfrm>
            <a:custGeom>
              <a:avLst/>
              <a:gdLst/>
              <a:ahLst/>
              <a:cxnLst/>
              <a:rect l="l" t="t" r="r" b="b"/>
              <a:pathLst>
                <a:path w="3950557" h="1891707">
                  <a:moveTo>
                    <a:pt x="0" y="0"/>
                  </a:moveTo>
                  <a:lnTo>
                    <a:pt x="3950557" y="0"/>
                  </a:lnTo>
                  <a:lnTo>
                    <a:pt x="3950557" y="1891707"/>
                  </a:lnTo>
                  <a:lnTo>
                    <a:pt x="0" y="1891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3950557" cy="18821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Producción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26075" y="3600226"/>
            <a:ext cx="3113676" cy="1569538"/>
            <a:chOff x="0" y="0"/>
            <a:chExt cx="4151568" cy="2092717"/>
          </a:xfrm>
        </p:grpSpPr>
        <p:sp>
          <p:nvSpPr>
            <p:cNvPr id="11" name="Freeform 11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901454" y="3520825"/>
            <a:ext cx="2962918" cy="1543685"/>
            <a:chOff x="0" y="0"/>
            <a:chExt cx="3950557" cy="20582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50557" cy="2058247"/>
            </a:xfrm>
            <a:custGeom>
              <a:avLst/>
              <a:gdLst/>
              <a:ahLst/>
              <a:cxnLst/>
              <a:rect l="l" t="t" r="r" b="b"/>
              <a:pathLst>
                <a:path w="3950557" h="2058247">
                  <a:moveTo>
                    <a:pt x="0" y="0"/>
                  </a:moveTo>
                  <a:lnTo>
                    <a:pt x="3950557" y="0"/>
                  </a:lnTo>
                  <a:lnTo>
                    <a:pt x="3950557" y="2058247"/>
                  </a:lnTo>
                  <a:lnTo>
                    <a:pt x="0" y="2058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3950557" cy="204872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Jefe de planta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7667" y="5792903"/>
            <a:ext cx="3113676" cy="1569538"/>
            <a:chOff x="0" y="0"/>
            <a:chExt cx="4151568" cy="2092717"/>
          </a:xfrm>
        </p:grpSpPr>
        <p:sp>
          <p:nvSpPr>
            <p:cNvPr id="17" name="Freeform 17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33046" y="5868282"/>
            <a:ext cx="2962918" cy="1418780"/>
            <a:chOff x="0" y="0"/>
            <a:chExt cx="3950557" cy="18917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950557" cy="1891707"/>
            </a:xfrm>
            <a:custGeom>
              <a:avLst/>
              <a:gdLst/>
              <a:ahLst/>
              <a:cxnLst/>
              <a:rect l="l" t="t" r="r" b="b"/>
              <a:pathLst>
                <a:path w="3950557" h="1891707">
                  <a:moveTo>
                    <a:pt x="0" y="0"/>
                  </a:moveTo>
                  <a:lnTo>
                    <a:pt x="3950557" y="0"/>
                  </a:lnTo>
                  <a:lnTo>
                    <a:pt x="3950557" y="1891707"/>
                  </a:lnTo>
                  <a:lnTo>
                    <a:pt x="0" y="1891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3950557" cy="18821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Operadores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7667" y="7985579"/>
            <a:ext cx="3113676" cy="1569538"/>
            <a:chOff x="0" y="0"/>
            <a:chExt cx="4151568" cy="2092717"/>
          </a:xfrm>
        </p:grpSpPr>
        <p:sp>
          <p:nvSpPr>
            <p:cNvPr id="23" name="Freeform 23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33046" y="8060958"/>
            <a:ext cx="2962918" cy="1543685"/>
            <a:chOff x="0" y="0"/>
            <a:chExt cx="3950557" cy="20582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950557" cy="2058247"/>
            </a:xfrm>
            <a:custGeom>
              <a:avLst/>
              <a:gdLst/>
              <a:ahLst/>
              <a:cxnLst/>
              <a:rect l="l" t="t" r="r" b="b"/>
              <a:pathLst>
                <a:path w="3950557" h="2058247">
                  <a:moveTo>
                    <a:pt x="0" y="0"/>
                  </a:moveTo>
                  <a:lnTo>
                    <a:pt x="3950557" y="0"/>
                  </a:lnTo>
                  <a:lnTo>
                    <a:pt x="3950557" y="2058247"/>
                  </a:lnTo>
                  <a:lnTo>
                    <a:pt x="0" y="2058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3950557" cy="204872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Matenimiento general</a:t>
              </a:r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29" name="Freeform 29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-1333500" y="11036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4981946" y="5792903"/>
            <a:ext cx="5724591" cy="1494159"/>
            <a:chOff x="0" y="0"/>
            <a:chExt cx="1507711" cy="3935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07711" cy="393523"/>
            </a:xfrm>
            <a:custGeom>
              <a:avLst/>
              <a:gdLst/>
              <a:ahLst/>
              <a:cxnLst/>
              <a:rect l="l" t="t" r="r" b="b"/>
              <a:pathLst>
                <a:path w="1507711" h="393523">
                  <a:moveTo>
                    <a:pt x="22991" y="0"/>
                  </a:moveTo>
                  <a:lnTo>
                    <a:pt x="1484721" y="0"/>
                  </a:lnTo>
                  <a:cubicBezTo>
                    <a:pt x="1490818" y="0"/>
                    <a:pt x="1496666" y="2422"/>
                    <a:pt x="1500977" y="6734"/>
                  </a:cubicBezTo>
                  <a:cubicBezTo>
                    <a:pt x="1505289" y="11045"/>
                    <a:pt x="1507711" y="16893"/>
                    <a:pt x="1507711" y="22991"/>
                  </a:cubicBezTo>
                  <a:lnTo>
                    <a:pt x="1507711" y="370533"/>
                  </a:lnTo>
                  <a:cubicBezTo>
                    <a:pt x="1507711" y="376630"/>
                    <a:pt x="1505289" y="382478"/>
                    <a:pt x="1500977" y="386790"/>
                  </a:cubicBezTo>
                  <a:cubicBezTo>
                    <a:pt x="1496666" y="391101"/>
                    <a:pt x="1490818" y="393523"/>
                    <a:pt x="1484721" y="393523"/>
                  </a:cubicBezTo>
                  <a:lnTo>
                    <a:pt x="22991" y="393523"/>
                  </a:lnTo>
                  <a:cubicBezTo>
                    <a:pt x="16893" y="393523"/>
                    <a:pt x="11045" y="391101"/>
                    <a:pt x="6734" y="386790"/>
                  </a:cubicBezTo>
                  <a:cubicBezTo>
                    <a:pt x="2422" y="382478"/>
                    <a:pt x="0" y="376630"/>
                    <a:pt x="0" y="370533"/>
                  </a:cubicBezTo>
                  <a:lnTo>
                    <a:pt x="0" y="22991"/>
                  </a:lnTo>
                  <a:cubicBezTo>
                    <a:pt x="0" y="16893"/>
                    <a:pt x="2422" y="11045"/>
                    <a:pt x="6734" y="6734"/>
                  </a:cubicBezTo>
                  <a:cubicBezTo>
                    <a:pt x="11045" y="2422"/>
                    <a:pt x="16893" y="0"/>
                    <a:pt x="22991" y="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1507711" cy="498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Mantenimiento mecánico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057325" y="7982387"/>
            <a:ext cx="5649212" cy="1590040"/>
            <a:chOff x="0" y="0"/>
            <a:chExt cx="1487858" cy="41877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87858" cy="418776"/>
            </a:xfrm>
            <a:custGeom>
              <a:avLst/>
              <a:gdLst/>
              <a:ahLst/>
              <a:cxnLst/>
              <a:rect l="l" t="t" r="r" b="b"/>
              <a:pathLst>
                <a:path w="1487858" h="418776">
                  <a:moveTo>
                    <a:pt x="23298" y="0"/>
                  </a:moveTo>
                  <a:lnTo>
                    <a:pt x="1464561" y="0"/>
                  </a:lnTo>
                  <a:cubicBezTo>
                    <a:pt x="1477428" y="0"/>
                    <a:pt x="1487858" y="10431"/>
                    <a:pt x="1487858" y="23298"/>
                  </a:cubicBezTo>
                  <a:lnTo>
                    <a:pt x="1487858" y="395479"/>
                  </a:lnTo>
                  <a:cubicBezTo>
                    <a:pt x="1487858" y="401657"/>
                    <a:pt x="1485404" y="407583"/>
                    <a:pt x="1481035" y="411952"/>
                  </a:cubicBezTo>
                  <a:cubicBezTo>
                    <a:pt x="1476665" y="416322"/>
                    <a:pt x="1470740" y="418776"/>
                    <a:pt x="1464561" y="418776"/>
                  </a:cubicBezTo>
                  <a:lnTo>
                    <a:pt x="23298" y="418776"/>
                  </a:lnTo>
                  <a:cubicBezTo>
                    <a:pt x="17119" y="418776"/>
                    <a:pt x="11193" y="416322"/>
                    <a:pt x="6824" y="411952"/>
                  </a:cubicBezTo>
                  <a:cubicBezTo>
                    <a:pt x="2455" y="407583"/>
                    <a:pt x="0" y="401657"/>
                    <a:pt x="0" y="395479"/>
                  </a:cubicBezTo>
                  <a:lnTo>
                    <a:pt x="0" y="23298"/>
                  </a:lnTo>
                  <a:cubicBezTo>
                    <a:pt x="0" y="17119"/>
                    <a:pt x="2455" y="11193"/>
                    <a:pt x="6824" y="6824"/>
                  </a:cubicBezTo>
                  <a:cubicBezTo>
                    <a:pt x="11193" y="2455"/>
                    <a:pt x="17119" y="0"/>
                    <a:pt x="23298" y="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1487858" cy="4473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65"/>
                </a:lnSpc>
              </a:pPr>
              <a:r>
                <a:rPr lang="en-US" sz="3500" b="1" spc="-147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Mantenimiento Áreas Verdes </a:t>
              </a:r>
            </a:p>
          </p:txBody>
        </p:sp>
      </p:grpSp>
      <p:sp>
        <p:nvSpPr>
          <p:cNvPr id="42" name="TextBox 31"/>
          <p:cNvSpPr txBox="1"/>
          <p:nvPr/>
        </p:nvSpPr>
        <p:spPr>
          <a:xfrm>
            <a:off x="-1676400" y="9659634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43" name="TextBox 30"/>
          <p:cNvSpPr txBox="1"/>
          <p:nvPr/>
        </p:nvSpPr>
        <p:spPr>
          <a:xfrm>
            <a:off x="-4758154" y="169429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294456"/>
            <a:ext cx="7620000" cy="878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Población y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muestra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37069" y="8907869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2262" y="1050127"/>
            <a:ext cx="11507724" cy="886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8883" y="376935"/>
            <a:ext cx="16825514" cy="95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1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Valores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la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comunidad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8418205" y="1219"/>
            <a:ext cx="10960232" cy="10960232"/>
            <a:chOff x="0" y="0"/>
            <a:chExt cx="14613643" cy="14613643"/>
          </a:xfrm>
        </p:grpSpPr>
        <p:sp>
          <p:nvSpPr>
            <p:cNvPr id="5" name="Freeform 5"/>
            <p:cNvSpPr/>
            <p:nvPr/>
          </p:nvSpPr>
          <p:spPr>
            <a:xfrm>
              <a:off x="12424156" y="2134997"/>
              <a:ext cx="2189480" cy="10343388"/>
            </a:xfrm>
            <a:custGeom>
              <a:avLst/>
              <a:gdLst/>
              <a:ahLst/>
              <a:cxnLst/>
              <a:rect l="l" t="t" r="r" b="b"/>
              <a:pathLst>
                <a:path w="2189480" h="10343388">
                  <a:moveTo>
                    <a:pt x="49403" y="5080"/>
                  </a:moveTo>
                  <a:cubicBezTo>
                    <a:pt x="2902839" y="2858516"/>
                    <a:pt x="2902839" y="7484999"/>
                    <a:pt x="49403" y="10338435"/>
                  </a:cubicBezTo>
                  <a:cubicBezTo>
                    <a:pt x="42799" y="10345039"/>
                    <a:pt x="32131" y="10345039"/>
                    <a:pt x="25400" y="10338435"/>
                  </a:cubicBezTo>
                  <a:lnTo>
                    <a:pt x="4953" y="10317989"/>
                  </a:lnTo>
                  <a:cubicBezTo>
                    <a:pt x="1778" y="10314814"/>
                    <a:pt x="0" y="10310495"/>
                    <a:pt x="0" y="10306051"/>
                  </a:cubicBezTo>
                  <a:cubicBezTo>
                    <a:pt x="0" y="10301605"/>
                    <a:pt x="1778" y="10297288"/>
                    <a:pt x="4953" y="10294113"/>
                  </a:cubicBezTo>
                  <a:cubicBezTo>
                    <a:pt x="2834004" y="7465060"/>
                    <a:pt x="2834004" y="2878456"/>
                    <a:pt x="4953" y="49403"/>
                  </a:cubicBezTo>
                  <a:cubicBezTo>
                    <a:pt x="-1651" y="42800"/>
                    <a:pt x="-1651" y="32131"/>
                    <a:pt x="4953" y="25400"/>
                  </a:cubicBezTo>
                  <a:lnTo>
                    <a:pt x="25400" y="4953"/>
                  </a:lnTo>
                  <a:cubicBezTo>
                    <a:pt x="28575" y="1778"/>
                    <a:pt x="32893" y="0"/>
                    <a:pt x="37338" y="0"/>
                  </a:cubicBezTo>
                  <a:cubicBezTo>
                    <a:pt x="41783" y="0"/>
                    <a:pt x="46101" y="1778"/>
                    <a:pt x="49276" y="4953"/>
                  </a:cubicBezTo>
                  <a:moveTo>
                    <a:pt x="25272" y="28956"/>
                  </a:moveTo>
                  <a:lnTo>
                    <a:pt x="37211" y="17019"/>
                  </a:lnTo>
                  <a:lnTo>
                    <a:pt x="49149" y="28956"/>
                  </a:lnTo>
                  <a:lnTo>
                    <a:pt x="28702" y="49403"/>
                  </a:lnTo>
                  <a:lnTo>
                    <a:pt x="16764" y="37466"/>
                  </a:lnTo>
                  <a:lnTo>
                    <a:pt x="28702" y="25528"/>
                  </a:lnTo>
                  <a:cubicBezTo>
                    <a:pt x="2870962" y="2867788"/>
                    <a:pt x="2870962" y="7475856"/>
                    <a:pt x="28702" y="10318116"/>
                  </a:cubicBezTo>
                  <a:lnTo>
                    <a:pt x="16764" y="10306178"/>
                  </a:lnTo>
                  <a:lnTo>
                    <a:pt x="28702" y="10294240"/>
                  </a:lnTo>
                  <a:lnTo>
                    <a:pt x="49149" y="10314686"/>
                  </a:lnTo>
                  <a:lnTo>
                    <a:pt x="37211" y="10326625"/>
                  </a:lnTo>
                  <a:lnTo>
                    <a:pt x="25272" y="10314686"/>
                  </a:lnTo>
                  <a:cubicBezTo>
                    <a:pt x="2865501" y="7474458"/>
                    <a:pt x="2865501" y="2869439"/>
                    <a:pt x="25272" y="29210"/>
                  </a:cubicBezTo>
                  <a:close/>
                </a:path>
              </a:pathLst>
            </a:custGeom>
            <a:solidFill>
              <a:srgbClr val="3D669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21163" y="1832654"/>
            <a:ext cx="8326729" cy="881115"/>
            <a:chOff x="0" y="0"/>
            <a:chExt cx="11102305" cy="1174820"/>
          </a:xfrm>
        </p:grpSpPr>
        <p:sp>
          <p:nvSpPr>
            <p:cNvPr id="7" name="Freeform 7"/>
            <p:cNvSpPr/>
            <p:nvPr/>
          </p:nvSpPr>
          <p:spPr>
            <a:xfrm>
              <a:off x="16891" y="16891"/>
              <a:ext cx="11068431" cy="1140968"/>
            </a:xfrm>
            <a:custGeom>
              <a:avLst/>
              <a:gdLst/>
              <a:ahLst/>
              <a:cxnLst/>
              <a:rect l="l" t="t" r="r" b="b"/>
              <a:pathLst>
                <a:path w="11068431" h="1140968">
                  <a:moveTo>
                    <a:pt x="0" y="0"/>
                  </a:moveTo>
                  <a:lnTo>
                    <a:pt x="11068431" y="0"/>
                  </a:lnTo>
                  <a:lnTo>
                    <a:pt x="11068431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1102213" cy="1174752"/>
            </a:xfrm>
            <a:custGeom>
              <a:avLst/>
              <a:gdLst/>
              <a:ahLst/>
              <a:cxnLst/>
              <a:rect l="l" t="t" r="r" b="b"/>
              <a:pathLst>
                <a:path w="11102213" h="1174752">
                  <a:moveTo>
                    <a:pt x="16891" y="0"/>
                  </a:moveTo>
                  <a:lnTo>
                    <a:pt x="11085322" y="0"/>
                  </a:lnTo>
                  <a:cubicBezTo>
                    <a:pt x="11094720" y="0"/>
                    <a:pt x="11102213" y="7620"/>
                    <a:pt x="11102213" y="16891"/>
                  </a:cubicBezTo>
                  <a:lnTo>
                    <a:pt x="11102213" y="1157859"/>
                  </a:lnTo>
                  <a:cubicBezTo>
                    <a:pt x="11102213" y="1167257"/>
                    <a:pt x="11094593" y="1174750"/>
                    <a:pt x="11085322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1085322" y="1140968"/>
                  </a:lnTo>
                  <a:lnTo>
                    <a:pt x="11085322" y="1157859"/>
                  </a:lnTo>
                  <a:lnTo>
                    <a:pt x="11068431" y="1157859"/>
                  </a:lnTo>
                  <a:lnTo>
                    <a:pt x="11068431" y="16891"/>
                  </a:lnTo>
                  <a:lnTo>
                    <a:pt x="11085322" y="16891"/>
                  </a:lnTo>
                  <a:lnTo>
                    <a:pt x="1108532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125048" y="1668011"/>
            <a:ext cx="8326729" cy="1352804"/>
            <a:chOff x="0" y="0"/>
            <a:chExt cx="11102305" cy="18037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02305" cy="1803739"/>
            </a:xfrm>
            <a:custGeom>
              <a:avLst/>
              <a:gdLst/>
              <a:ahLst/>
              <a:cxnLst/>
              <a:rect l="l" t="t" r="r" b="b"/>
              <a:pathLst>
                <a:path w="11102305" h="1803739">
                  <a:moveTo>
                    <a:pt x="0" y="0"/>
                  </a:moveTo>
                  <a:lnTo>
                    <a:pt x="11102305" y="0"/>
                  </a:lnTo>
                  <a:lnTo>
                    <a:pt x="11102305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110230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752"/>
                </a:lnSpc>
              </a:pPr>
              <a:r>
                <a:rPr lang="en-US" sz="44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Respeto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6340" y="1725690"/>
            <a:ext cx="1095044" cy="1095044"/>
            <a:chOff x="0" y="0"/>
            <a:chExt cx="1460059" cy="1460059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125048" y="3116065"/>
            <a:ext cx="7622844" cy="881115"/>
            <a:chOff x="0" y="0"/>
            <a:chExt cx="10163792" cy="1174820"/>
          </a:xfrm>
        </p:grpSpPr>
        <p:sp>
          <p:nvSpPr>
            <p:cNvPr id="16" name="Freeform 16"/>
            <p:cNvSpPr/>
            <p:nvPr/>
          </p:nvSpPr>
          <p:spPr>
            <a:xfrm>
              <a:off x="16891" y="16891"/>
              <a:ext cx="10130028" cy="1140968"/>
            </a:xfrm>
            <a:custGeom>
              <a:avLst/>
              <a:gdLst/>
              <a:ahLst/>
              <a:cxnLst/>
              <a:rect l="l" t="t" r="r" b="b"/>
              <a:pathLst>
                <a:path w="10130028" h="1140968">
                  <a:moveTo>
                    <a:pt x="0" y="0"/>
                  </a:moveTo>
                  <a:lnTo>
                    <a:pt x="10130028" y="0"/>
                  </a:lnTo>
                  <a:lnTo>
                    <a:pt x="1013002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163810" cy="1174752"/>
            </a:xfrm>
            <a:custGeom>
              <a:avLst/>
              <a:gdLst/>
              <a:ahLst/>
              <a:cxnLst/>
              <a:rect l="l" t="t" r="r" b="b"/>
              <a:pathLst>
                <a:path w="10163810" h="1174752">
                  <a:moveTo>
                    <a:pt x="16891" y="0"/>
                  </a:moveTo>
                  <a:lnTo>
                    <a:pt x="10146919" y="0"/>
                  </a:lnTo>
                  <a:cubicBezTo>
                    <a:pt x="10156317" y="0"/>
                    <a:pt x="10163810" y="7620"/>
                    <a:pt x="10163810" y="16891"/>
                  </a:cubicBezTo>
                  <a:lnTo>
                    <a:pt x="10163810" y="1157859"/>
                  </a:lnTo>
                  <a:cubicBezTo>
                    <a:pt x="10163810" y="1167257"/>
                    <a:pt x="10156189" y="1174750"/>
                    <a:pt x="1014691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0146919" y="1140968"/>
                  </a:lnTo>
                  <a:lnTo>
                    <a:pt x="10146919" y="1157859"/>
                  </a:lnTo>
                  <a:lnTo>
                    <a:pt x="10130027" y="1157859"/>
                  </a:lnTo>
                  <a:lnTo>
                    <a:pt x="10130027" y="16891"/>
                  </a:lnTo>
                  <a:lnTo>
                    <a:pt x="10146919" y="16891"/>
                  </a:lnTo>
                  <a:lnTo>
                    <a:pt x="1014691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685270" y="2939708"/>
            <a:ext cx="7622844" cy="1352804"/>
            <a:chOff x="0" y="0"/>
            <a:chExt cx="10163792" cy="18037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63792" cy="1803739"/>
            </a:xfrm>
            <a:custGeom>
              <a:avLst/>
              <a:gdLst/>
              <a:ahLst/>
              <a:cxnLst/>
              <a:rect l="l" t="t" r="r" b="b"/>
              <a:pathLst>
                <a:path w="10163792" h="1803739">
                  <a:moveTo>
                    <a:pt x="0" y="0"/>
                  </a:moveTo>
                  <a:lnTo>
                    <a:pt x="10163792" y="0"/>
                  </a:lnTo>
                  <a:lnTo>
                    <a:pt x="10163792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0163792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Responsabilidad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90225" y="3009101"/>
            <a:ext cx="1095044" cy="1095044"/>
            <a:chOff x="0" y="0"/>
            <a:chExt cx="1460059" cy="1460059"/>
          </a:xfrm>
        </p:grpSpPr>
        <p:sp>
          <p:nvSpPr>
            <p:cNvPr id="22" name="Freeform 22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2446916" y="4399476"/>
            <a:ext cx="7300976" cy="881115"/>
            <a:chOff x="0" y="0"/>
            <a:chExt cx="9734635" cy="1174820"/>
          </a:xfrm>
        </p:grpSpPr>
        <p:sp>
          <p:nvSpPr>
            <p:cNvPr id="25" name="Freeform 25"/>
            <p:cNvSpPr/>
            <p:nvPr/>
          </p:nvSpPr>
          <p:spPr>
            <a:xfrm>
              <a:off x="16891" y="16891"/>
              <a:ext cx="9700768" cy="1140968"/>
            </a:xfrm>
            <a:custGeom>
              <a:avLst/>
              <a:gdLst/>
              <a:ahLst/>
              <a:cxnLst/>
              <a:rect l="l" t="t" r="r" b="b"/>
              <a:pathLst>
                <a:path w="9700768" h="1140968">
                  <a:moveTo>
                    <a:pt x="0" y="0"/>
                  </a:moveTo>
                  <a:lnTo>
                    <a:pt x="9700768" y="0"/>
                  </a:lnTo>
                  <a:lnTo>
                    <a:pt x="970076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9734550" cy="1174752"/>
            </a:xfrm>
            <a:custGeom>
              <a:avLst/>
              <a:gdLst/>
              <a:ahLst/>
              <a:cxnLst/>
              <a:rect l="l" t="t" r="r" b="b"/>
              <a:pathLst>
                <a:path w="9734550" h="1174752">
                  <a:moveTo>
                    <a:pt x="16891" y="0"/>
                  </a:moveTo>
                  <a:lnTo>
                    <a:pt x="9717659" y="0"/>
                  </a:lnTo>
                  <a:cubicBezTo>
                    <a:pt x="9727057" y="0"/>
                    <a:pt x="9734550" y="7620"/>
                    <a:pt x="9734550" y="16891"/>
                  </a:cubicBezTo>
                  <a:lnTo>
                    <a:pt x="9734550" y="1157859"/>
                  </a:lnTo>
                  <a:cubicBezTo>
                    <a:pt x="9734550" y="1167257"/>
                    <a:pt x="9726930" y="1174750"/>
                    <a:pt x="971765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9717659" y="1140968"/>
                  </a:lnTo>
                  <a:lnTo>
                    <a:pt x="9717659" y="1157859"/>
                  </a:lnTo>
                  <a:lnTo>
                    <a:pt x="9700768" y="1157859"/>
                  </a:lnTo>
                  <a:lnTo>
                    <a:pt x="9700768" y="16891"/>
                  </a:lnTo>
                  <a:lnTo>
                    <a:pt x="9717659" y="16891"/>
                  </a:lnTo>
                  <a:lnTo>
                    <a:pt x="971765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3007138" y="4292512"/>
            <a:ext cx="7300976" cy="1352804"/>
            <a:chOff x="0" y="0"/>
            <a:chExt cx="9734635" cy="180373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734634" cy="1803739"/>
            </a:xfrm>
            <a:custGeom>
              <a:avLst/>
              <a:gdLst/>
              <a:ahLst/>
              <a:cxnLst/>
              <a:rect l="l" t="t" r="r" b="b"/>
              <a:pathLst>
                <a:path w="9734634" h="1803739">
                  <a:moveTo>
                    <a:pt x="0" y="0"/>
                  </a:moveTo>
                  <a:lnTo>
                    <a:pt x="9734634" y="0"/>
                  </a:lnTo>
                  <a:lnTo>
                    <a:pt x="9734634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973463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Empatía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12094" y="4292512"/>
            <a:ext cx="1095044" cy="1095044"/>
            <a:chOff x="0" y="0"/>
            <a:chExt cx="1460059" cy="1460059"/>
          </a:xfrm>
        </p:grpSpPr>
        <p:sp>
          <p:nvSpPr>
            <p:cNvPr id="31" name="Freeform 31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2446916" y="5682075"/>
            <a:ext cx="7300976" cy="881115"/>
            <a:chOff x="0" y="0"/>
            <a:chExt cx="9734635" cy="1174820"/>
          </a:xfrm>
        </p:grpSpPr>
        <p:sp>
          <p:nvSpPr>
            <p:cNvPr id="34" name="Freeform 34"/>
            <p:cNvSpPr/>
            <p:nvPr/>
          </p:nvSpPr>
          <p:spPr>
            <a:xfrm>
              <a:off x="16891" y="16891"/>
              <a:ext cx="9700768" cy="1140968"/>
            </a:xfrm>
            <a:custGeom>
              <a:avLst/>
              <a:gdLst/>
              <a:ahLst/>
              <a:cxnLst/>
              <a:rect l="l" t="t" r="r" b="b"/>
              <a:pathLst>
                <a:path w="9700768" h="1140968">
                  <a:moveTo>
                    <a:pt x="0" y="0"/>
                  </a:moveTo>
                  <a:lnTo>
                    <a:pt x="9700768" y="0"/>
                  </a:lnTo>
                  <a:lnTo>
                    <a:pt x="970076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9734550" cy="1174752"/>
            </a:xfrm>
            <a:custGeom>
              <a:avLst/>
              <a:gdLst/>
              <a:ahLst/>
              <a:cxnLst/>
              <a:rect l="l" t="t" r="r" b="b"/>
              <a:pathLst>
                <a:path w="9734550" h="1174752">
                  <a:moveTo>
                    <a:pt x="16891" y="0"/>
                  </a:moveTo>
                  <a:lnTo>
                    <a:pt x="9717659" y="0"/>
                  </a:lnTo>
                  <a:cubicBezTo>
                    <a:pt x="9727057" y="0"/>
                    <a:pt x="9734550" y="7620"/>
                    <a:pt x="9734550" y="16891"/>
                  </a:cubicBezTo>
                  <a:lnTo>
                    <a:pt x="9734550" y="1157859"/>
                  </a:lnTo>
                  <a:cubicBezTo>
                    <a:pt x="9734550" y="1167257"/>
                    <a:pt x="9726930" y="1174750"/>
                    <a:pt x="971765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9717659" y="1140968"/>
                  </a:lnTo>
                  <a:lnTo>
                    <a:pt x="9717659" y="1157859"/>
                  </a:lnTo>
                  <a:lnTo>
                    <a:pt x="9700768" y="1157859"/>
                  </a:lnTo>
                  <a:lnTo>
                    <a:pt x="9700768" y="16891"/>
                  </a:lnTo>
                  <a:lnTo>
                    <a:pt x="9717659" y="16891"/>
                  </a:lnTo>
                  <a:lnTo>
                    <a:pt x="971765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3007138" y="5575110"/>
            <a:ext cx="7300976" cy="1352804"/>
            <a:chOff x="0" y="0"/>
            <a:chExt cx="9734635" cy="180373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734634" cy="1803739"/>
            </a:xfrm>
            <a:custGeom>
              <a:avLst/>
              <a:gdLst/>
              <a:ahLst/>
              <a:cxnLst/>
              <a:rect l="l" t="t" r="r" b="b"/>
              <a:pathLst>
                <a:path w="9734634" h="1803739">
                  <a:moveTo>
                    <a:pt x="0" y="0"/>
                  </a:moveTo>
                  <a:lnTo>
                    <a:pt x="9734634" y="0"/>
                  </a:lnTo>
                  <a:lnTo>
                    <a:pt x="9734634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973463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Integridad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912094" y="5575110"/>
            <a:ext cx="1095044" cy="1095044"/>
            <a:chOff x="0" y="0"/>
            <a:chExt cx="1460059" cy="1460059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2125048" y="6965486"/>
            <a:ext cx="7622844" cy="881115"/>
            <a:chOff x="0" y="0"/>
            <a:chExt cx="10163792" cy="1174820"/>
          </a:xfrm>
        </p:grpSpPr>
        <p:sp>
          <p:nvSpPr>
            <p:cNvPr id="43" name="Freeform 43"/>
            <p:cNvSpPr/>
            <p:nvPr/>
          </p:nvSpPr>
          <p:spPr>
            <a:xfrm>
              <a:off x="16891" y="16891"/>
              <a:ext cx="10130028" cy="1140968"/>
            </a:xfrm>
            <a:custGeom>
              <a:avLst/>
              <a:gdLst/>
              <a:ahLst/>
              <a:cxnLst/>
              <a:rect l="l" t="t" r="r" b="b"/>
              <a:pathLst>
                <a:path w="10130028" h="1140968">
                  <a:moveTo>
                    <a:pt x="0" y="0"/>
                  </a:moveTo>
                  <a:lnTo>
                    <a:pt x="10130028" y="0"/>
                  </a:lnTo>
                  <a:lnTo>
                    <a:pt x="1013002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10163810" cy="1174752"/>
            </a:xfrm>
            <a:custGeom>
              <a:avLst/>
              <a:gdLst/>
              <a:ahLst/>
              <a:cxnLst/>
              <a:rect l="l" t="t" r="r" b="b"/>
              <a:pathLst>
                <a:path w="10163810" h="1174752">
                  <a:moveTo>
                    <a:pt x="16891" y="0"/>
                  </a:moveTo>
                  <a:lnTo>
                    <a:pt x="10146919" y="0"/>
                  </a:lnTo>
                  <a:cubicBezTo>
                    <a:pt x="10156317" y="0"/>
                    <a:pt x="10163810" y="7620"/>
                    <a:pt x="10163810" y="16891"/>
                  </a:cubicBezTo>
                  <a:lnTo>
                    <a:pt x="10163810" y="1157859"/>
                  </a:lnTo>
                  <a:cubicBezTo>
                    <a:pt x="10163810" y="1167257"/>
                    <a:pt x="10156189" y="1174750"/>
                    <a:pt x="1014691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0146919" y="1140968"/>
                  </a:lnTo>
                  <a:lnTo>
                    <a:pt x="10146919" y="1157859"/>
                  </a:lnTo>
                  <a:lnTo>
                    <a:pt x="10130027" y="1157859"/>
                  </a:lnTo>
                  <a:lnTo>
                    <a:pt x="10130027" y="16891"/>
                  </a:lnTo>
                  <a:lnTo>
                    <a:pt x="10146919" y="16891"/>
                  </a:lnTo>
                  <a:lnTo>
                    <a:pt x="1014691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2685270" y="6858522"/>
            <a:ext cx="7622844" cy="1352804"/>
            <a:chOff x="0" y="0"/>
            <a:chExt cx="10163792" cy="180373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63792" cy="1803739"/>
            </a:xfrm>
            <a:custGeom>
              <a:avLst/>
              <a:gdLst/>
              <a:ahLst/>
              <a:cxnLst/>
              <a:rect l="l" t="t" r="r" b="b"/>
              <a:pathLst>
                <a:path w="10163792" h="1803739">
                  <a:moveTo>
                    <a:pt x="0" y="0"/>
                  </a:moveTo>
                  <a:lnTo>
                    <a:pt x="10163792" y="0"/>
                  </a:lnTo>
                  <a:lnTo>
                    <a:pt x="10163792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10163792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Colaboracion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90225" y="6858522"/>
            <a:ext cx="1095044" cy="1095044"/>
            <a:chOff x="0" y="0"/>
            <a:chExt cx="1460059" cy="1460059"/>
          </a:xfrm>
        </p:grpSpPr>
        <p:sp>
          <p:nvSpPr>
            <p:cNvPr id="49" name="Freeform 49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421163" y="8248897"/>
            <a:ext cx="8326729" cy="881115"/>
            <a:chOff x="0" y="0"/>
            <a:chExt cx="11102305" cy="1174820"/>
          </a:xfrm>
        </p:grpSpPr>
        <p:sp>
          <p:nvSpPr>
            <p:cNvPr id="52" name="Freeform 52"/>
            <p:cNvSpPr/>
            <p:nvPr/>
          </p:nvSpPr>
          <p:spPr>
            <a:xfrm>
              <a:off x="16891" y="16891"/>
              <a:ext cx="11068431" cy="1140968"/>
            </a:xfrm>
            <a:custGeom>
              <a:avLst/>
              <a:gdLst/>
              <a:ahLst/>
              <a:cxnLst/>
              <a:rect l="l" t="t" r="r" b="b"/>
              <a:pathLst>
                <a:path w="11068431" h="1140968">
                  <a:moveTo>
                    <a:pt x="0" y="0"/>
                  </a:moveTo>
                  <a:lnTo>
                    <a:pt x="11068431" y="0"/>
                  </a:lnTo>
                  <a:lnTo>
                    <a:pt x="11068431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11102213" cy="1174752"/>
            </a:xfrm>
            <a:custGeom>
              <a:avLst/>
              <a:gdLst/>
              <a:ahLst/>
              <a:cxnLst/>
              <a:rect l="l" t="t" r="r" b="b"/>
              <a:pathLst>
                <a:path w="11102213" h="1174752">
                  <a:moveTo>
                    <a:pt x="16891" y="0"/>
                  </a:moveTo>
                  <a:lnTo>
                    <a:pt x="11085322" y="0"/>
                  </a:lnTo>
                  <a:cubicBezTo>
                    <a:pt x="11094720" y="0"/>
                    <a:pt x="11102213" y="7620"/>
                    <a:pt x="11102213" y="16891"/>
                  </a:cubicBezTo>
                  <a:lnTo>
                    <a:pt x="11102213" y="1157859"/>
                  </a:lnTo>
                  <a:cubicBezTo>
                    <a:pt x="11102213" y="1167257"/>
                    <a:pt x="11094593" y="1174750"/>
                    <a:pt x="11085322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1085322" y="1140968"/>
                  </a:lnTo>
                  <a:lnTo>
                    <a:pt x="11085322" y="1157859"/>
                  </a:lnTo>
                  <a:lnTo>
                    <a:pt x="11068431" y="1157859"/>
                  </a:lnTo>
                  <a:lnTo>
                    <a:pt x="11068431" y="16891"/>
                  </a:lnTo>
                  <a:lnTo>
                    <a:pt x="11085322" y="16891"/>
                  </a:lnTo>
                  <a:lnTo>
                    <a:pt x="1108532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981385" y="8141933"/>
            <a:ext cx="8326729" cy="1352804"/>
            <a:chOff x="0" y="0"/>
            <a:chExt cx="11102305" cy="180373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1102305" cy="1803739"/>
            </a:xfrm>
            <a:custGeom>
              <a:avLst/>
              <a:gdLst/>
              <a:ahLst/>
              <a:cxnLst/>
              <a:rect l="l" t="t" r="r" b="b"/>
              <a:pathLst>
                <a:path w="11102305" h="1803739">
                  <a:moveTo>
                    <a:pt x="0" y="0"/>
                  </a:moveTo>
                  <a:lnTo>
                    <a:pt x="11102305" y="0"/>
                  </a:lnTo>
                  <a:lnTo>
                    <a:pt x="11102305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9050"/>
              <a:ext cx="1110230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Honestidad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86340" y="8141933"/>
            <a:ext cx="1095044" cy="1095044"/>
            <a:chOff x="0" y="0"/>
            <a:chExt cx="1460059" cy="1460059"/>
          </a:xfrm>
        </p:grpSpPr>
        <p:sp>
          <p:nvSpPr>
            <p:cNvPr id="58" name="Freeform 58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60" name="Group 60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61" name="Freeform 61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2" name="Freeform 62"/>
          <p:cNvSpPr/>
          <p:nvPr/>
        </p:nvSpPr>
        <p:spPr>
          <a:xfrm>
            <a:off x="808883" y="1784406"/>
            <a:ext cx="1249957" cy="1036328"/>
          </a:xfrm>
          <a:custGeom>
            <a:avLst/>
            <a:gdLst/>
            <a:ahLst/>
            <a:cxnLst/>
            <a:rect l="l" t="t" r="r" b="b"/>
            <a:pathLst>
              <a:path w="1249957" h="1036328">
                <a:moveTo>
                  <a:pt x="0" y="0"/>
                </a:moveTo>
                <a:lnTo>
                  <a:pt x="1249958" y="0"/>
                </a:lnTo>
                <a:lnTo>
                  <a:pt x="1249958" y="1036328"/>
                </a:lnTo>
                <a:lnTo>
                  <a:pt x="0" y="1036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641669" y="3067079"/>
            <a:ext cx="1043601" cy="979088"/>
          </a:xfrm>
          <a:custGeom>
            <a:avLst/>
            <a:gdLst/>
            <a:ahLst/>
            <a:cxnLst/>
            <a:rect l="l" t="t" r="r" b="b"/>
            <a:pathLst>
              <a:path w="1043601" h="979088">
                <a:moveTo>
                  <a:pt x="0" y="0"/>
                </a:moveTo>
                <a:lnTo>
                  <a:pt x="1043601" y="0"/>
                </a:lnTo>
                <a:lnTo>
                  <a:pt x="1043601" y="979087"/>
                </a:lnTo>
                <a:lnTo>
                  <a:pt x="0" y="979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831753" y="4124301"/>
            <a:ext cx="1255726" cy="1260309"/>
          </a:xfrm>
          <a:custGeom>
            <a:avLst/>
            <a:gdLst/>
            <a:ahLst/>
            <a:cxnLst/>
            <a:rect l="l" t="t" r="r" b="b"/>
            <a:pathLst>
              <a:path w="1255726" h="1260309">
                <a:moveTo>
                  <a:pt x="0" y="0"/>
                </a:moveTo>
                <a:lnTo>
                  <a:pt x="1255726" y="0"/>
                </a:lnTo>
                <a:lnTo>
                  <a:pt x="1255726" y="1260309"/>
                </a:lnTo>
                <a:lnTo>
                  <a:pt x="0" y="12603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575173" y="6793979"/>
            <a:ext cx="1099750" cy="1126373"/>
          </a:xfrm>
          <a:custGeom>
            <a:avLst/>
            <a:gdLst/>
            <a:ahLst/>
            <a:cxnLst/>
            <a:rect l="l" t="t" r="r" b="b"/>
            <a:pathLst>
              <a:path w="1099750" h="1126373">
                <a:moveTo>
                  <a:pt x="0" y="0"/>
                </a:moveTo>
                <a:lnTo>
                  <a:pt x="1099750" y="0"/>
                </a:lnTo>
                <a:lnTo>
                  <a:pt x="1099750" y="1126373"/>
                </a:lnTo>
                <a:lnTo>
                  <a:pt x="0" y="1126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813554" y="5501856"/>
            <a:ext cx="1292123" cy="1292123"/>
          </a:xfrm>
          <a:custGeom>
            <a:avLst/>
            <a:gdLst/>
            <a:ahLst/>
            <a:cxnLst/>
            <a:rect l="l" t="t" r="r" b="b"/>
            <a:pathLst>
              <a:path w="1292123" h="1292123">
                <a:moveTo>
                  <a:pt x="0" y="0"/>
                </a:moveTo>
                <a:lnTo>
                  <a:pt x="1292124" y="0"/>
                </a:lnTo>
                <a:lnTo>
                  <a:pt x="1292124" y="1292123"/>
                </a:lnTo>
                <a:lnTo>
                  <a:pt x="0" y="1292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932488" y="8192650"/>
            <a:ext cx="977350" cy="993609"/>
          </a:xfrm>
          <a:custGeom>
            <a:avLst/>
            <a:gdLst/>
            <a:ahLst/>
            <a:cxnLst/>
            <a:rect l="l" t="t" r="r" b="b"/>
            <a:pathLst>
              <a:path w="977350" h="993609">
                <a:moveTo>
                  <a:pt x="0" y="0"/>
                </a:moveTo>
                <a:lnTo>
                  <a:pt x="977350" y="0"/>
                </a:lnTo>
                <a:lnTo>
                  <a:pt x="977350" y="993609"/>
                </a:lnTo>
                <a:lnTo>
                  <a:pt x="0" y="9936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8" name="TextBox 6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367853"/>
            <a:ext cx="9862787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8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Matriz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FODA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28600" y="936964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45689" y="6335680"/>
            <a:ext cx="7647196" cy="2606798"/>
            <a:chOff x="0" y="0"/>
            <a:chExt cx="10196261" cy="3475731"/>
          </a:xfrm>
        </p:grpSpPr>
        <p:sp>
          <p:nvSpPr>
            <p:cNvPr id="7" name="Freeform 7"/>
            <p:cNvSpPr/>
            <p:nvPr/>
          </p:nvSpPr>
          <p:spPr>
            <a:xfrm>
              <a:off x="16891" y="16891"/>
              <a:ext cx="10162413" cy="3441827"/>
            </a:xfrm>
            <a:custGeom>
              <a:avLst/>
              <a:gdLst/>
              <a:ahLst/>
              <a:cxnLst/>
              <a:rect l="l" t="t" r="r" b="b"/>
              <a:pathLst>
                <a:path w="10162413" h="3441827">
                  <a:moveTo>
                    <a:pt x="0" y="344170"/>
                  </a:moveTo>
                  <a:cubicBezTo>
                    <a:pt x="0" y="154051"/>
                    <a:pt x="155067" y="0"/>
                    <a:pt x="346456" y="0"/>
                  </a:cubicBezTo>
                  <a:lnTo>
                    <a:pt x="9815957" y="0"/>
                  </a:lnTo>
                  <a:cubicBezTo>
                    <a:pt x="10007219" y="0"/>
                    <a:pt x="10162413" y="154051"/>
                    <a:pt x="10162413" y="344170"/>
                  </a:cubicBezTo>
                  <a:lnTo>
                    <a:pt x="10162413" y="3097657"/>
                  </a:lnTo>
                  <a:cubicBezTo>
                    <a:pt x="10162413" y="3287776"/>
                    <a:pt x="10007346" y="3441827"/>
                    <a:pt x="9815957" y="3441827"/>
                  </a:cubicBezTo>
                  <a:lnTo>
                    <a:pt x="346456" y="3441827"/>
                  </a:lnTo>
                  <a:cubicBezTo>
                    <a:pt x="155194" y="3441827"/>
                    <a:pt x="0" y="3287776"/>
                    <a:pt x="0" y="3097657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196195" cy="3475609"/>
            </a:xfrm>
            <a:custGeom>
              <a:avLst/>
              <a:gdLst/>
              <a:ahLst/>
              <a:cxnLst/>
              <a:rect l="l" t="t" r="r" b="b"/>
              <a:pathLst>
                <a:path w="10196195" h="3475609">
                  <a:moveTo>
                    <a:pt x="0" y="361061"/>
                  </a:moveTo>
                  <a:cubicBezTo>
                    <a:pt x="0" y="161544"/>
                    <a:pt x="162814" y="0"/>
                    <a:pt x="363347" y="0"/>
                  </a:cubicBezTo>
                  <a:lnTo>
                    <a:pt x="9832848" y="0"/>
                  </a:lnTo>
                  <a:lnTo>
                    <a:pt x="9832848" y="16891"/>
                  </a:lnTo>
                  <a:lnTo>
                    <a:pt x="9832848" y="0"/>
                  </a:lnTo>
                  <a:cubicBezTo>
                    <a:pt x="10033381" y="0"/>
                    <a:pt x="10196195" y="161544"/>
                    <a:pt x="10196195" y="361061"/>
                  </a:cubicBezTo>
                  <a:lnTo>
                    <a:pt x="10179304" y="361061"/>
                  </a:lnTo>
                  <a:lnTo>
                    <a:pt x="10196195" y="361061"/>
                  </a:lnTo>
                  <a:lnTo>
                    <a:pt x="10196195" y="3114548"/>
                  </a:lnTo>
                  <a:lnTo>
                    <a:pt x="10179304" y="3114548"/>
                  </a:lnTo>
                  <a:lnTo>
                    <a:pt x="10196195" y="3114548"/>
                  </a:lnTo>
                  <a:cubicBezTo>
                    <a:pt x="10196195" y="3314065"/>
                    <a:pt x="10033381" y="3475609"/>
                    <a:pt x="9832848" y="3475609"/>
                  </a:cubicBezTo>
                  <a:lnTo>
                    <a:pt x="9832848" y="3458718"/>
                  </a:lnTo>
                  <a:lnTo>
                    <a:pt x="9832848" y="3475609"/>
                  </a:lnTo>
                  <a:lnTo>
                    <a:pt x="363347" y="3475609"/>
                  </a:lnTo>
                  <a:lnTo>
                    <a:pt x="363347" y="3458718"/>
                  </a:lnTo>
                  <a:lnTo>
                    <a:pt x="363347" y="3475609"/>
                  </a:lnTo>
                  <a:cubicBezTo>
                    <a:pt x="162814" y="3475736"/>
                    <a:pt x="0" y="3314192"/>
                    <a:pt x="0" y="3114548"/>
                  </a:cubicBezTo>
                  <a:lnTo>
                    <a:pt x="0" y="361061"/>
                  </a:lnTo>
                  <a:lnTo>
                    <a:pt x="16891" y="361061"/>
                  </a:lnTo>
                  <a:lnTo>
                    <a:pt x="0" y="361061"/>
                  </a:lnTo>
                  <a:moveTo>
                    <a:pt x="33909" y="361061"/>
                  </a:moveTo>
                  <a:lnTo>
                    <a:pt x="33909" y="3114548"/>
                  </a:lnTo>
                  <a:lnTo>
                    <a:pt x="16891" y="3114548"/>
                  </a:lnTo>
                  <a:lnTo>
                    <a:pt x="33909" y="3114548"/>
                  </a:lnTo>
                  <a:cubicBezTo>
                    <a:pt x="33909" y="3295142"/>
                    <a:pt x="181356" y="3441827"/>
                    <a:pt x="363347" y="3441827"/>
                  </a:cubicBezTo>
                  <a:lnTo>
                    <a:pt x="9832848" y="3441827"/>
                  </a:lnTo>
                  <a:cubicBezTo>
                    <a:pt x="10014966" y="3441827"/>
                    <a:pt x="10162286" y="3295269"/>
                    <a:pt x="10162286" y="3114548"/>
                  </a:cubicBezTo>
                  <a:lnTo>
                    <a:pt x="10162286" y="361061"/>
                  </a:lnTo>
                  <a:cubicBezTo>
                    <a:pt x="10162286" y="180467"/>
                    <a:pt x="10014839" y="33782"/>
                    <a:pt x="9832848" y="33782"/>
                  </a:cubicBezTo>
                  <a:lnTo>
                    <a:pt x="363347" y="33782"/>
                  </a:lnTo>
                  <a:lnTo>
                    <a:pt x="363347" y="16891"/>
                  </a:lnTo>
                  <a:lnTo>
                    <a:pt x="363347" y="33909"/>
                  </a:lnTo>
                  <a:cubicBezTo>
                    <a:pt x="181229" y="33909"/>
                    <a:pt x="33909" y="180467"/>
                    <a:pt x="33909" y="361061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808400" y="6474743"/>
            <a:ext cx="4688787" cy="232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Bajo conocimiento en herramientas tecnológicas.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Dependencia total en métodos manuales para realizar cálculos.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82700" y="6461487"/>
            <a:ext cx="7647196" cy="2647732"/>
            <a:chOff x="0" y="0"/>
            <a:chExt cx="10196261" cy="3530309"/>
          </a:xfrm>
        </p:grpSpPr>
        <p:sp>
          <p:nvSpPr>
            <p:cNvPr id="11" name="Freeform 11"/>
            <p:cNvSpPr/>
            <p:nvPr/>
          </p:nvSpPr>
          <p:spPr>
            <a:xfrm>
              <a:off x="16891" y="16891"/>
              <a:ext cx="10162540" cy="3496437"/>
            </a:xfrm>
            <a:custGeom>
              <a:avLst/>
              <a:gdLst/>
              <a:ahLst/>
              <a:cxnLst/>
              <a:rect l="l" t="t" r="r" b="b"/>
              <a:pathLst>
                <a:path w="10162540" h="3496437">
                  <a:moveTo>
                    <a:pt x="0" y="349631"/>
                  </a:moveTo>
                  <a:cubicBezTo>
                    <a:pt x="0" y="156591"/>
                    <a:pt x="157480" y="0"/>
                    <a:pt x="351917" y="0"/>
                  </a:cubicBezTo>
                  <a:lnTo>
                    <a:pt x="9810623" y="0"/>
                  </a:lnTo>
                  <a:cubicBezTo>
                    <a:pt x="10004933" y="0"/>
                    <a:pt x="10162540" y="156591"/>
                    <a:pt x="10162540" y="349631"/>
                  </a:cubicBezTo>
                  <a:lnTo>
                    <a:pt x="10162540" y="3146806"/>
                  </a:lnTo>
                  <a:cubicBezTo>
                    <a:pt x="10162540" y="3339846"/>
                    <a:pt x="10005060" y="3496437"/>
                    <a:pt x="9810623" y="3496437"/>
                  </a:cubicBezTo>
                  <a:lnTo>
                    <a:pt x="351917" y="3496437"/>
                  </a:lnTo>
                  <a:cubicBezTo>
                    <a:pt x="157607" y="3496437"/>
                    <a:pt x="0" y="3339846"/>
                    <a:pt x="0" y="3146806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196322" cy="3530219"/>
            </a:xfrm>
            <a:custGeom>
              <a:avLst/>
              <a:gdLst/>
              <a:ahLst/>
              <a:cxnLst/>
              <a:rect l="l" t="t" r="r" b="b"/>
              <a:pathLst>
                <a:path w="10196322" h="3530219">
                  <a:moveTo>
                    <a:pt x="0" y="366522"/>
                  </a:moveTo>
                  <a:cubicBezTo>
                    <a:pt x="0" y="164084"/>
                    <a:pt x="165227" y="0"/>
                    <a:pt x="368808" y="0"/>
                  </a:cubicBezTo>
                  <a:lnTo>
                    <a:pt x="9827514" y="0"/>
                  </a:lnTo>
                  <a:lnTo>
                    <a:pt x="9827514" y="16891"/>
                  </a:lnTo>
                  <a:lnTo>
                    <a:pt x="9827514" y="0"/>
                  </a:lnTo>
                  <a:cubicBezTo>
                    <a:pt x="10031095" y="0"/>
                    <a:pt x="10196322" y="164084"/>
                    <a:pt x="10196322" y="366522"/>
                  </a:cubicBezTo>
                  <a:lnTo>
                    <a:pt x="10179431" y="366522"/>
                  </a:lnTo>
                  <a:lnTo>
                    <a:pt x="10196322" y="366522"/>
                  </a:lnTo>
                  <a:lnTo>
                    <a:pt x="10196322" y="3163697"/>
                  </a:lnTo>
                  <a:lnTo>
                    <a:pt x="10179431" y="3163697"/>
                  </a:lnTo>
                  <a:lnTo>
                    <a:pt x="10196322" y="3163697"/>
                  </a:lnTo>
                  <a:cubicBezTo>
                    <a:pt x="10196322" y="3366262"/>
                    <a:pt x="10031095" y="3530219"/>
                    <a:pt x="9827514" y="3530219"/>
                  </a:cubicBezTo>
                  <a:lnTo>
                    <a:pt x="9827514" y="3513328"/>
                  </a:lnTo>
                  <a:lnTo>
                    <a:pt x="9827514" y="3530219"/>
                  </a:lnTo>
                  <a:lnTo>
                    <a:pt x="368808" y="3530219"/>
                  </a:lnTo>
                  <a:lnTo>
                    <a:pt x="368808" y="3513328"/>
                  </a:lnTo>
                  <a:lnTo>
                    <a:pt x="368808" y="3530219"/>
                  </a:lnTo>
                  <a:cubicBezTo>
                    <a:pt x="165227" y="3530346"/>
                    <a:pt x="0" y="3366262"/>
                    <a:pt x="0" y="3163697"/>
                  </a:cubicBezTo>
                  <a:lnTo>
                    <a:pt x="0" y="366522"/>
                  </a:lnTo>
                  <a:lnTo>
                    <a:pt x="16891" y="366522"/>
                  </a:lnTo>
                  <a:lnTo>
                    <a:pt x="0" y="366522"/>
                  </a:lnTo>
                  <a:moveTo>
                    <a:pt x="33909" y="366522"/>
                  </a:moveTo>
                  <a:lnTo>
                    <a:pt x="33909" y="3163697"/>
                  </a:lnTo>
                  <a:lnTo>
                    <a:pt x="16891" y="3163697"/>
                  </a:lnTo>
                  <a:lnTo>
                    <a:pt x="33909" y="3163697"/>
                  </a:lnTo>
                  <a:cubicBezTo>
                    <a:pt x="33909" y="3347339"/>
                    <a:pt x="183769" y="3496437"/>
                    <a:pt x="368808" y="3496437"/>
                  </a:cubicBezTo>
                  <a:lnTo>
                    <a:pt x="9827514" y="3496437"/>
                  </a:lnTo>
                  <a:cubicBezTo>
                    <a:pt x="10012553" y="3496437"/>
                    <a:pt x="10162413" y="3347339"/>
                    <a:pt x="10162413" y="3163697"/>
                  </a:cubicBezTo>
                  <a:lnTo>
                    <a:pt x="10162413" y="366522"/>
                  </a:lnTo>
                  <a:cubicBezTo>
                    <a:pt x="10162413" y="182880"/>
                    <a:pt x="10012553" y="33782"/>
                    <a:pt x="9827514" y="33782"/>
                  </a:cubicBezTo>
                  <a:lnTo>
                    <a:pt x="368808" y="33782"/>
                  </a:lnTo>
                  <a:lnTo>
                    <a:pt x="368808" y="16891"/>
                  </a:lnTo>
                  <a:lnTo>
                    <a:pt x="368808" y="33909"/>
                  </a:lnTo>
                  <a:cubicBezTo>
                    <a:pt x="183769" y="33909"/>
                    <a:pt x="33909" y="182880"/>
                    <a:pt x="33909" y="366522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86885" y="6811517"/>
            <a:ext cx="4545033" cy="232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Posible falta de actualización en los sistemas de la planta.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Limitación de tiempo debido a turnos extensos.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588517" y="1641084"/>
            <a:ext cx="7647196" cy="3078646"/>
            <a:chOff x="0" y="0"/>
            <a:chExt cx="10196261" cy="4104861"/>
          </a:xfrm>
        </p:grpSpPr>
        <p:sp>
          <p:nvSpPr>
            <p:cNvPr id="15" name="Freeform 15"/>
            <p:cNvSpPr/>
            <p:nvPr/>
          </p:nvSpPr>
          <p:spPr>
            <a:xfrm>
              <a:off x="16891" y="16891"/>
              <a:ext cx="10162413" cy="4071112"/>
            </a:xfrm>
            <a:custGeom>
              <a:avLst/>
              <a:gdLst/>
              <a:ahLst/>
              <a:cxnLst/>
              <a:rect l="l" t="t" r="r" b="b"/>
              <a:pathLst>
                <a:path w="10162413" h="4071112">
                  <a:moveTo>
                    <a:pt x="0" y="407162"/>
                  </a:moveTo>
                  <a:cubicBezTo>
                    <a:pt x="0" y="182372"/>
                    <a:pt x="183134" y="0"/>
                    <a:pt x="409067" y="0"/>
                  </a:cubicBezTo>
                  <a:lnTo>
                    <a:pt x="9753346" y="0"/>
                  </a:lnTo>
                  <a:cubicBezTo>
                    <a:pt x="9979279" y="0"/>
                    <a:pt x="10162413" y="182245"/>
                    <a:pt x="10162413" y="407162"/>
                  </a:cubicBezTo>
                  <a:lnTo>
                    <a:pt x="10162413" y="3663950"/>
                  </a:lnTo>
                  <a:cubicBezTo>
                    <a:pt x="10162413" y="3888740"/>
                    <a:pt x="9979279" y="4071112"/>
                    <a:pt x="9753346" y="4071112"/>
                  </a:cubicBezTo>
                  <a:lnTo>
                    <a:pt x="409194" y="4071112"/>
                  </a:lnTo>
                  <a:cubicBezTo>
                    <a:pt x="183261" y="4071112"/>
                    <a:pt x="127" y="3888867"/>
                    <a:pt x="127" y="366395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196322" cy="4104894"/>
            </a:xfrm>
            <a:custGeom>
              <a:avLst/>
              <a:gdLst/>
              <a:ahLst/>
              <a:cxnLst/>
              <a:rect l="l" t="t" r="r" b="b"/>
              <a:pathLst>
                <a:path w="10196322" h="4104894">
                  <a:moveTo>
                    <a:pt x="0" y="424053"/>
                  </a:moveTo>
                  <a:cubicBezTo>
                    <a:pt x="0" y="189738"/>
                    <a:pt x="190881" y="0"/>
                    <a:pt x="426085" y="0"/>
                  </a:cubicBezTo>
                  <a:lnTo>
                    <a:pt x="9770237" y="0"/>
                  </a:lnTo>
                  <a:lnTo>
                    <a:pt x="9770237" y="16891"/>
                  </a:lnTo>
                  <a:lnTo>
                    <a:pt x="9770237" y="0"/>
                  </a:lnTo>
                  <a:cubicBezTo>
                    <a:pt x="10005441" y="0"/>
                    <a:pt x="10196322" y="189738"/>
                    <a:pt x="10196322" y="424053"/>
                  </a:cubicBezTo>
                  <a:lnTo>
                    <a:pt x="10179431" y="424053"/>
                  </a:lnTo>
                  <a:lnTo>
                    <a:pt x="10196322" y="424053"/>
                  </a:lnTo>
                  <a:lnTo>
                    <a:pt x="10196322" y="3680841"/>
                  </a:lnTo>
                  <a:lnTo>
                    <a:pt x="10179431" y="3680841"/>
                  </a:lnTo>
                  <a:lnTo>
                    <a:pt x="10196322" y="3680841"/>
                  </a:lnTo>
                  <a:cubicBezTo>
                    <a:pt x="10196322" y="3915156"/>
                    <a:pt x="10005441" y="4104894"/>
                    <a:pt x="9770237" y="4104894"/>
                  </a:cubicBezTo>
                  <a:lnTo>
                    <a:pt x="9770237" y="4088003"/>
                  </a:lnTo>
                  <a:lnTo>
                    <a:pt x="9770237" y="4104894"/>
                  </a:lnTo>
                  <a:lnTo>
                    <a:pt x="426085" y="4104894"/>
                  </a:lnTo>
                  <a:lnTo>
                    <a:pt x="426085" y="4088003"/>
                  </a:lnTo>
                  <a:lnTo>
                    <a:pt x="426085" y="4104894"/>
                  </a:lnTo>
                  <a:cubicBezTo>
                    <a:pt x="190881" y="4104894"/>
                    <a:pt x="0" y="3915156"/>
                    <a:pt x="0" y="3680841"/>
                  </a:cubicBezTo>
                  <a:lnTo>
                    <a:pt x="0" y="424053"/>
                  </a:lnTo>
                  <a:lnTo>
                    <a:pt x="16891" y="424053"/>
                  </a:lnTo>
                  <a:lnTo>
                    <a:pt x="0" y="424053"/>
                  </a:lnTo>
                  <a:moveTo>
                    <a:pt x="33909" y="424053"/>
                  </a:moveTo>
                  <a:lnTo>
                    <a:pt x="33909" y="3680841"/>
                  </a:lnTo>
                  <a:lnTo>
                    <a:pt x="16891" y="3680841"/>
                  </a:lnTo>
                  <a:lnTo>
                    <a:pt x="33909" y="3680841"/>
                  </a:lnTo>
                  <a:cubicBezTo>
                    <a:pt x="33909" y="3896233"/>
                    <a:pt x="209423" y="4070985"/>
                    <a:pt x="426085" y="4070985"/>
                  </a:cubicBezTo>
                  <a:lnTo>
                    <a:pt x="9770237" y="4070985"/>
                  </a:lnTo>
                  <a:cubicBezTo>
                    <a:pt x="9986899" y="4070985"/>
                    <a:pt x="10162413" y="3896233"/>
                    <a:pt x="10162413" y="3680841"/>
                  </a:cubicBezTo>
                  <a:lnTo>
                    <a:pt x="10162413" y="424053"/>
                  </a:lnTo>
                  <a:cubicBezTo>
                    <a:pt x="10162413" y="208661"/>
                    <a:pt x="9986899" y="33909"/>
                    <a:pt x="9770237" y="33909"/>
                  </a:cubicBezTo>
                  <a:lnTo>
                    <a:pt x="426085" y="33909"/>
                  </a:lnTo>
                  <a:lnTo>
                    <a:pt x="426085" y="16891"/>
                  </a:lnTo>
                  <a:lnTo>
                    <a:pt x="426085" y="33909"/>
                  </a:lnTo>
                  <a:cubicBezTo>
                    <a:pt x="209423" y="33909"/>
                    <a:pt x="33909" y="208661"/>
                    <a:pt x="33909" y="424053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420013" y="1837783"/>
            <a:ext cx="4543787" cy="194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Apoyo institucional para la capacitación.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Posibilidad de replicar la experiencia en otras plantas.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32067" y="1652306"/>
            <a:ext cx="7647196" cy="3078646"/>
            <a:chOff x="0" y="0"/>
            <a:chExt cx="10196261" cy="4104861"/>
          </a:xfrm>
        </p:grpSpPr>
        <p:sp>
          <p:nvSpPr>
            <p:cNvPr id="19" name="Freeform 19"/>
            <p:cNvSpPr/>
            <p:nvPr/>
          </p:nvSpPr>
          <p:spPr>
            <a:xfrm>
              <a:off x="16891" y="16891"/>
              <a:ext cx="10162413" cy="4071112"/>
            </a:xfrm>
            <a:custGeom>
              <a:avLst/>
              <a:gdLst/>
              <a:ahLst/>
              <a:cxnLst/>
              <a:rect l="l" t="t" r="r" b="b"/>
              <a:pathLst>
                <a:path w="10162413" h="4071112">
                  <a:moveTo>
                    <a:pt x="0" y="407162"/>
                  </a:moveTo>
                  <a:cubicBezTo>
                    <a:pt x="0" y="182372"/>
                    <a:pt x="183134" y="0"/>
                    <a:pt x="409067" y="0"/>
                  </a:cubicBezTo>
                  <a:lnTo>
                    <a:pt x="9753346" y="0"/>
                  </a:lnTo>
                  <a:cubicBezTo>
                    <a:pt x="9979279" y="0"/>
                    <a:pt x="10162413" y="182245"/>
                    <a:pt x="10162413" y="407162"/>
                  </a:cubicBezTo>
                  <a:lnTo>
                    <a:pt x="10162413" y="3663950"/>
                  </a:lnTo>
                  <a:cubicBezTo>
                    <a:pt x="10162413" y="3888740"/>
                    <a:pt x="9979279" y="4071112"/>
                    <a:pt x="9753346" y="4071112"/>
                  </a:cubicBezTo>
                  <a:lnTo>
                    <a:pt x="409194" y="4071112"/>
                  </a:lnTo>
                  <a:cubicBezTo>
                    <a:pt x="183261" y="4071112"/>
                    <a:pt x="127" y="3888867"/>
                    <a:pt x="127" y="366395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196322" cy="4104894"/>
            </a:xfrm>
            <a:custGeom>
              <a:avLst/>
              <a:gdLst/>
              <a:ahLst/>
              <a:cxnLst/>
              <a:rect l="l" t="t" r="r" b="b"/>
              <a:pathLst>
                <a:path w="10196322" h="4104894">
                  <a:moveTo>
                    <a:pt x="0" y="424053"/>
                  </a:moveTo>
                  <a:cubicBezTo>
                    <a:pt x="0" y="189738"/>
                    <a:pt x="190881" y="0"/>
                    <a:pt x="426085" y="0"/>
                  </a:cubicBezTo>
                  <a:lnTo>
                    <a:pt x="9770237" y="0"/>
                  </a:lnTo>
                  <a:lnTo>
                    <a:pt x="9770237" y="16891"/>
                  </a:lnTo>
                  <a:lnTo>
                    <a:pt x="9770237" y="0"/>
                  </a:lnTo>
                  <a:cubicBezTo>
                    <a:pt x="10005441" y="0"/>
                    <a:pt x="10196322" y="189738"/>
                    <a:pt x="10196322" y="424053"/>
                  </a:cubicBezTo>
                  <a:lnTo>
                    <a:pt x="10179431" y="424053"/>
                  </a:lnTo>
                  <a:lnTo>
                    <a:pt x="10196322" y="424053"/>
                  </a:lnTo>
                  <a:lnTo>
                    <a:pt x="10196322" y="3680841"/>
                  </a:lnTo>
                  <a:lnTo>
                    <a:pt x="10179431" y="3680841"/>
                  </a:lnTo>
                  <a:lnTo>
                    <a:pt x="10196322" y="3680841"/>
                  </a:lnTo>
                  <a:cubicBezTo>
                    <a:pt x="10196322" y="3915156"/>
                    <a:pt x="10005441" y="4104894"/>
                    <a:pt x="9770237" y="4104894"/>
                  </a:cubicBezTo>
                  <a:lnTo>
                    <a:pt x="9770237" y="4088003"/>
                  </a:lnTo>
                  <a:lnTo>
                    <a:pt x="9770237" y="4104894"/>
                  </a:lnTo>
                  <a:lnTo>
                    <a:pt x="426085" y="4104894"/>
                  </a:lnTo>
                  <a:lnTo>
                    <a:pt x="426085" y="4088003"/>
                  </a:lnTo>
                  <a:lnTo>
                    <a:pt x="426085" y="4104894"/>
                  </a:lnTo>
                  <a:cubicBezTo>
                    <a:pt x="190881" y="4104894"/>
                    <a:pt x="0" y="3915156"/>
                    <a:pt x="0" y="3680841"/>
                  </a:cubicBezTo>
                  <a:lnTo>
                    <a:pt x="0" y="424053"/>
                  </a:lnTo>
                  <a:lnTo>
                    <a:pt x="16891" y="424053"/>
                  </a:lnTo>
                  <a:lnTo>
                    <a:pt x="0" y="424053"/>
                  </a:lnTo>
                  <a:moveTo>
                    <a:pt x="33909" y="424053"/>
                  </a:moveTo>
                  <a:lnTo>
                    <a:pt x="33909" y="3680841"/>
                  </a:lnTo>
                  <a:lnTo>
                    <a:pt x="16891" y="3680841"/>
                  </a:lnTo>
                  <a:lnTo>
                    <a:pt x="33909" y="3680841"/>
                  </a:lnTo>
                  <a:cubicBezTo>
                    <a:pt x="33909" y="3896233"/>
                    <a:pt x="209423" y="4070985"/>
                    <a:pt x="426085" y="4070985"/>
                  </a:cubicBezTo>
                  <a:lnTo>
                    <a:pt x="9770237" y="4070985"/>
                  </a:lnTo>
                  <a:cubicBezTo>
                    <a:pt x="9986899" y="4070985"/>
                    <a:pt x="10162413" y="3896233"/>
                    <a:pt x="10162413" y="3680841"/>
                  </a:cubicBezTo>
                  <a:lnTo>
                    <a:pt x="10162413" y="424053"/>
                  </a:lnTo>
                  <a:cubicBezTo>
                    <a:pt x="10162413" y="208661"/>
                    <a:pt x="9986899" y="33909"/>
                    <a:pt x="9770237" y="33909"/>
                  </a:cubicBezTo>
                  <a:lnTo>
                    <a:pt x="426085" y="33909"/>
                  </a:lnTo>
                  <a:lnTo>
                    <a:pt x="426085" y="16891"/>
                  </a:lnTo>
                  <a:lnTo>
                    <a:pt x="426085" y="33909"/>
                  </a:lnTo>
                  <a:cubicBezTo>
                    <a:pt x="209423" y="33909"/>
                    <a:pt x="33909" y="208661"/>
                    <a:pt x="33909" y="424053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86885" y="1837783"/>
            <a:ext cx="4328660" cy="270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Disposición de los trabajadores de aprender.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Conocimientos solidos en química.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Participación activa del jefe de planta.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852358" y="1837783"/>
            <a:ext cx="3500250" cy="3500250"/>
            <a:chOff x="0" y="0"/>
            <a:chExt cx="4667000" cy="4667000"/>
          </a:xfrm>
        </p:grpSpPr>
        <p:sp>
          <p:nvSpPr>
            <p:cNvPr id="23" name="Freeform 23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84D2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870118" y="2855543"/>
            <a:ext cx="2482490" cy="2482490"/>
            <a:chOff x="0" y="0"/>
            <a:chExt cx="3309987" cy="33099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09987" cy="3309987"/>
            </a:xfrm>
            <a:custGeom>
              <a:avLst/>
              <a:gdLst/>
              <a:ahLst/>
              <a:cxnLst/>
              <a:rect l="l" t="t" r="r" b="b"/>
              <a:pathLst>
                <a:path w="3309987" h="3309987">
                  <a:moveTo>
                    <a:pt x="0" y="0"/>
                  </a:moveTo>
                  <a:lnTo>
                    <a:pt x="3309987" y="0"/>
                  </a:lnTo>
                  <a:lnTo>
                    <a:pt x="3309987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3309987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71"/>
                </a:lnSpc>
              </a:pPr>
              <a:r>
                <a:rPr lang="en-US" sz="33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Fortalezas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9487710" y="1837783"/>
            <a:ext cx="3500250" cy="3500250"/>
            <a:chOff x="0" y="0"/>
            <a:chExt cx="4667000" cy="4667000"/>
          </a:xfrm>
        </p:grpSpPr>
        <p:sp>
          <p:nvSpPr>
            <p:cNvPr id="29" name="Freeform 29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95EA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487710" y="2855543"/>
            <a:ext cx="3108316" cy="2482490"/>
            <a:chOff x="0" y="0"/>
            <a:chExt cx="4144422" cy="330998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144422" cy="3309987"/>
            </a:xfrm>
            <a:custGeom>
              <a:avLst/>
              <a:gdLst/>
              <a:ahLst/>
              <a:cxnLst/>
              <a:rect l="l" t="t" r="r" b="b"/>
              <a:pathLst>
                <a:path w="4144422" h="3309987">
                  <a:moveTo>
                    <a:pt x="0" y="0"/>
                  </a:moveTo>
                  <a:lnTo>
                    <a:pt x="4144422" y="0"/>
                  </a:lnTo>
                  <a:lnTo>
                    <a:pt x="4144422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B2C1DB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4144422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671"/>
                </a:lnSpc>
                <a:spcBef>
                  <a:spcPct val="0"/>
                </a:spcBef>
              </a:pPr>
              <a:r>
                <a:rPr lang="en-US" sz="33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Oportunidades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9487710" y="5473135"/>
            <a:ext cx="3500250" cy="3500250"/>
            <a:chOff x="0" y="0"/>
            <a:chExt cx="4667000" cy="4667000"/>
          </a:xfrm>
        </p:grpSpPr>
        <p:sp>
          <p:nvSpPr>
            <p:cNvPr id="35" name="Freeform 35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84D2FF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9487710" y="5473135"/>
            <a:ext cx="2482490" cy="2482490"/>
            <a:chOff x="0" y="0"/>
            <a:chExt cx="3309987" cy="330998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309987" cy="3309987"/>
            </a:xfrm>
            <a:custGeom>
              <a:avLst/>
              <a:gdLst/>
              <a:ahLst/>
              <a:cxnLst/>
              <a:rect l="l" t="t" r="r" b="b"/>
              <a:pathLst>
                <a:path w="3309987" h="3309987">
                  <a:moveTo>
                    <a:pt x="0" y="0"/>
                  </a:moveTo>
                  <a:lnTo>
                    <a:pt x="3309987" y="0"/>
                  </a:lnTo>
                  <a:lnTo>
                    <a:pt x="3309987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B2C1DB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3309987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671"/>
                </a:lnSpc>
                <a:spcBef>
                  <a:spcPct val="0"/>
                </a:spcBef>
              </a:pPr>
              <a:r>
                <a:rPr lang="en-US" sz="33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Debilidades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 rot="-5400000">
            <a:off x="5852358" y="5473135"/>
            <a:ext cx="3500250" cy="3500250"/>
            <a:chOff x="0" y="0"/>
            <a:chExt cx="4667000" cy="4667000"/>
          </a:xfrm>
        </p:grpSpPr>
        <p:sp>
          <p:nvSpPr>
            <p:cNvPr id="41" name="Freeform 41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95EAFF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6870118" y="5473135"/>
            <a:ext cx="2482490" cy="2482490"/>
            <a:chOff x="0" y="0"/>
            <a:chExt cx="3309987" cy="330998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309987" cy="3309987"/>
            </a:xfrm>
            <a:custGeom>
              <a:avLst/>
              <a:gdLst/>
              <a:ahLst/>
              <a:cxnLst/>
              <a:rect l="l" t="t" r="r" b="b"/>
              <a:pathLst>
                <a:path w="3309987" h="3309987">
                  <a:moveTo>
                    <a:pt x="0" y="0"/>
                  </a:moveTo>
                  <a:lnTo>
                    <a:pt x="3309987" y="0"/>
                  </a:lnTo>
                  <a:lnTo>
                    <a:pt x="3309987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B2C1DB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9050"/>
              <a:ext cx="3309987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671"/>
                </a:lnSpc>
                <a:spcBef>
                  <a:spcPct val="0"/>
                </a:spcBef>
              </a:pPr>
              <a:r>
                <a:rPr lang="en-US" sz="33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Amenazas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808976" y="4670632"/>
            <a:ext cx="1225146" cy="1068657"/>
            <a:chOff x="0" y="0"/>
            <a:chExt cx="1633528" cy="1424876"/>
          </a:xfrm>
        </p:grpSpPr>
        <p:sp>
          <p:nvSpPr>
            <p:cNvPr id="47" name="Freeform 47"/>
            <p:cNvSpPr/>
            <p:nvPr/>
          </p:nvSpPr>
          <p:spPr>
            <a:xfrm>
              <a:off x="104140" y="103790"/>
              <a:ext cx="1465199" cy="608680"/>
            </a:xfrm>
            <a:custGeom>
              <a:avLst/>
              <a:gdLst/>
              <a:ahLst/>
              <a:cxnLst/>
              <a:rect l="l" t="t" r="r" b="b"/>
              <a:pathLst>
                <a:path w="1465199" h="608680">
                  <a:moveTo>
                    <a:pt x="0" y="608680"/>
                  </a:moveTo>
                  <a:cubicBezTo>
                    <a:pt x="0" y="311500"/>
                    <a:pt x="251333" y="57754"/>
                    <a:pt x="594487" y="8478"/>
                  </a:cubicBezTo>
                  <a:cubicBezTo>
                    <a:pt x="937641" y="-40798"/>
                    <a:pt x="1272286" y="128874"/>
                    <a:pt x="1386078" y="409798"/>
                  </a:cubicBezTo>
                  <a:lnTo>
                    <a:pt x="1465199" y="409798"/>
                  </a:lnTo>
                  <a:lnTo>
                    <a:pt x="1338072" y="608680"/>
                  </a:lnTo>
                  <a:lnTo>
                    <a:pt x="1116330" y="409798"/>
                  </a:lnTo>
                  <a:lnTo>
                    <a:pt x="1191133" y="409798"/>
                  </a:lnTo>
                  <a:cubicBezTo>
                    <a:pt x="1077468" y="231363"/>
                    <a:pt x="827405" y="139034"/>
                    <a:pt x="585851" y="186278"/>
                  </a:cubicBezTo>
                  <a:cubicBezTo>
                    <a:pt x="344297" y="233522"/>
                    <a:pt x="174371" y="408020"/>
                    <a:pt x="174371" y="608680"/>
                  </a:cubicBezTo>
                  <a:close/>
                </a:path>
              </a:pathLst>
            </a:custGeom>
            <a:solidFill>
              <a:srgbClr val="B2C1DB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87249" y="86864"/>
              <a:ext cx="1499021" cy="642511"/>
            </a:xfrm>
            <a:custGeom>
              <a:avLst/>
              <a:gdLst/>
              <a:ahLst/>
              <a:cxnLst/>
              <a:rect l="l" t="t" r="r" b="b"/>
              <a:pathLst>
                <a:path w="1499021" h="642511">
                  <a:moveTo>
                    <a:pt x="0" y="625606"/>
                  </a:moveTo>
                  <a:cubicBezTo>
                    <a:pt x="0" y="318139"/>
                    <a:pt x="259588" y="58805"/>
                    <a:pt x="609092" y="8640"/>
                  </a:cubicBezTo>
                  <a:lnTo>
                    <a:pt x="611505" y="25404"/>
                  </a:lnTo>
                  <a:lnTo>
                    <a:pt x="609092" y="8640"/>
                  </a:lnTo>
                  <a:cubicBezTo>
                    <a:pt x="958469" y="-41525"/>
                    <a:pt x="1301496" y="130814"/>
                    <a:pt x="1418717" y="420247"/>
                  </a:cubicBezTo>
                  <a:lnTo>
                    <a:pt x="1402969" y="426597"/>
                  </a:lnTo>
                  <a:lnTo>
                    <a:pt x="1402969" y="409706"/>
                  </a:lnTo>
                  <a:lnTo>
                    <a:pt x="1482090" y="409706"/>
                  </a:lnTo>
                  <a:cubicBezTo>
                    <a:pt x="1488313" y="409706"/>
                    <a:pt x="1494028" y="413135"/>
                    <a:pt x="1496949" y="418469"/>
                  </a:cubicBezTo>
                  <a:cubicBezTo>
                    <a:pt x="1499870" y="423803"/>
                    <a:pt x="1499743" y="430534"/>
                    <a:pt x="1496314" y="435741"/>
                  </a:cubicBezTo>
                  <a:lnTo>
                    <a:pt x="1369187" y="634750"/>
                  </a:lnTo>
                  <a:cubicBezTo>
                    <a:pt x="1366520" y="638941"/>
                    <a:pt x="1362075" y="641735"/>
                    <a:pt x="1357249" y="642370"/>
                  </a:cubicBezTo>
                  <a:cubicBezTo>
                    <a:pt x="1352423" y="643005"/>
                    <a:pt x="1347343" y="641481"/>
                    <a:pt x="1343660" y="638179"/>
                  </a:cubicBezTo>
                  <a:lnTo>
                    <a:pt x="1121918" y="439297"/>
                  </a:lnTo>
                  <a:cubicBezTo>
                    <a:pt x="1116711" y="434598"/>
                    <a:pt x="1114933" y="427232"/>
                    <a:pt x="1117473" y="420628"/>
                  </a:cubicBezTo>
                  <a:cubicBezTo>
                    <a:pt x="1120013" y="414024"/>
                    <a:pt x="1126236" y="409706"/>
                    <a:pt x="1133348" y="409706"/>
                  </a:cubicBezTo>
                  <a:lnTo>
                    <a:pt x="1208151" y="409706"/>
                  </a:lnTo>
                  <a:lnTo>
                    <a:pt x="1208151" y="426597"/>
                  </a:lnTo>
                  <a:lnTo>
                    <a:pt x="1200531" y="441710"/>
                  </a:lnTo>
                  <a:cubicBezTo>
                    <a:pt x="1197737" y="440313"/>
                    <a:pt x="1195451" y="438281"/>
                    <a:pt x="1193800" y="435614"/>
                  </a:cubicBezTo>
                  <a:cubicBezTo>
                    <a:pt x="1084580" y="264164"/>
                    <a:pt x="842137" y="173359"/>
                    <a:pt x="606044" y="219587"/>
                  </a:cubicBezTo>
                  <a:cubicBezTo>
                    <a:pt x="370078" y="265942"/>
                    <a:pt x="208280" y="435360"/>
                    <a:pt x="208280" y="625606"/>
                  </a:cubicBezTo>
                  <a:cubicBezTo>
                    <a:pt x="208280" y="630051"/>
                    <a:pt x="206502" y="634369"/>
                    <a:pt x="203327" y="637544"/>
                  </a:cubicBezTo>
                  <a:cubicBezTo>
                    <a:pt x="200152" y="640719"/>
                    <a:pt x="195834" y="642497"/>
                    <a:pt x="191389" y="642497"/>
                  </a:cubicBezTo>
                  <a:lnTo>
                    <a:pt x="16891" y="642497"/>
                  </a:lnTo>
                  <a:cubicBezTo>
                    <a:pt x="7493" y="642497"/>
                    <a:pt x="0" y="634877"/>
                    <a:pt x="0" y="625606"/>
                  </a:cubicBezTo>
                  <a:moveTo>
                    <a:pt x="33909" y="625606"/>
                  </a:moveTo>
                  <a:lnTo>
                    <a:pt x="16891" y="625606"/>
                  </a:lnTo>
                  <a:lnTo>
                    <a:pt x="16891" y="608588"/>
                  </a:lnTo>
                  <a:lnTo>
                    <a:pt x="191262" y="608588"/>
                  </a:lnTo>
                  <a:lnTo>
                    <a:pt x="191262" y="625606"/>
                  </a:lnTo>
                  <a:lnTo>
                    <a:pt x="174371" y="625606"/>
                  </a:lnTo>
                  <a:cubicBezTo>
                    <a:pt x="174371" y="414532"/>
                    <a:pt x="352679" y="234827"/>
                    <a:pt x="599567" y="186567"/>
                  </a:cubicBezTo>
                  <a:lnTo>
                    <a:pt x="602869" y="203204"/>
                  </a:lnTo>
                  <a:lnTo>
                    <a:pt x="599567" y="186567"/>
                  </a:lnTo>
                  <a:cubicBezTo>
                    <a:pt x="846455" y="138307"/>
                    <a:pt x="1104265" y="232287"/>
                    <a:pt x="1222375" y="417707"/>
                  </a:cubicBezTo>
                  <a:lnTo>
                    <a:pt x="1208151" y="426851"/>
                  </a:lnTo>
                  <a:lnTo>
                    <a:pt x="1215771" y="411738"/>
                  </a:lnTo>
                  <a:cubicBezTo>
                    <a:pt x="1222756" y="415294"/>
                    <a:pt x="1226439" y="423168"/>
                    <a:pt x="1224661" y="430788"/>
                  </a:cubicBezTo>
                  <a:cubicBezTo>
                    <a:pt x="1222883" y="438408"/>
                    <a:pt x="1216025" y="443869"/>
                    <a:pt x="1208151" y="443869"/>
                  </a:cubicBezTo>
                  <a:lnTo>
                    <a:pt x="1133221" y="443869"/>
                  </a:lnTo>
                  <a:lnTo>
                    <a:pt x="1133221" y="426724"/>
                  </a:lnTo>
                  <a:lnTo>
                    <a:pt x="1144524" y="414151"/>
                  </a:lnTo>
                  <a:lnTo>
                    <a:pt x="1366139" y="613033"/>
                  </a:lnTo>
                  <a:lnTo>
                    <a:pt x="1354836" y="625606"/>
                  </a:lnTo>
                  <a:lnTo>
                    <a:pt x="1340612" y="616462"/>
                  </a:lnTo>
                  <a:lnTo>
                    <a:pt x="1467739" y="417580"/>
                  </a:lnTo>
                  <a:lnTo>
                    <a:pt x="1481963" y="426724"/>
                  </a:lnTo>
                  <a:lnTo>
                    <a:pt x="1481963" y="443615"/>
                  </a:lnTo>
                  <a:lnTo>
                    <a:pt x="1402842" y="443615"/>
                  </a:lnTo>
                  <a:cubicBezTo>
                    <a:pt x="1395984" y="443615"/>
                    <a:pt x="1389761" y="439424"/>
                    <a:pt x="1387094" y="433074"/>
                  </a:cubicBezTo>
                  <a:cubicBezTo>
                    <a:pt x="1276985" y="160786"/>
                    <a:pt x="950849" y="-6219"/>
                    <a:pt x="613791" y="42168"/>
                  </a:cubicBezTo>
                  <a:cubicBezTo>
                    <a:pt x="276987" y="90555"/>
                    <a:pt x="33782" y="338713"/>
                    <a:pt x="33782" y="6256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9" name="Group 49"/>
          <p:cNvGrpSpPr/>
          <p:nvPr/>
        </p:nvGrpSpPr>
        <p:grpSpPr>
          <a:xfrm rot="-10800000">
            <a:off x="8762234" y="5071885"/>
            <a:ext cx="1225146" cy="1068657"/>
            <a:chOff x="0" y="0"/>
            <a:chExt cx="1633528" cy="1424876"/>
          </a:xfrm>
        </p:grpSpPr>
        <p:sp>
          <p:nvSpPr>
            <p:cNvPr id="50" name="Freeform 50"/>
            <p:cNvSpPr/>
            <p:nvPr/>
          </p:nvSpPr>
          <p:spPr>
            <a:xfrm>
              <a:off x="104140" y="103790"/>
              <a:ext cx="1465199" cy="608680"/>
            </a:xfrm>
            <a:custGeom>
              <a:avLst/>
              <a:gdLst/>
              <a:ahLst/>
              <a:cxnLst/>
              <a:rect l="l" t="t" r="r" b="b"/>
              <a:pathLst>
                <a:path w="1465199" h="608680">
                  <a:moveTo>
                    <a:pt x="0" y="608680"/>
                  </a:moveTo>
                  <a:cubicBezTo>
                    <a:pt x="0" y="311500"/>
                    <a:pt x="251333" y="57754"/>
                    <a:pt x="594487" y="8478"/>
                  </a:cubicBezTo>
                  <a:cubicBezTo>
                    <a:pt x="937641" y="-40798"/>
                    <a:pt x="1272286" y="128874"/>
                    <a:pt x="1386078" y="409798"/>
                  </a:cubicBezTo>
                  <a:lnTo>
                    <a:pt x="1465199" y="409798"/>
                  </a:lnTo>
                  <a:lnTo>
                    <a:pt x="1338072" y="608680"/>
                  </a:lnTo>
                  <a:lnTo>
                    <a:pt x="1116330" y="409798"/>
                  </a:lnTo>
                  <a:lnTo>
                    <a:pt x="1191133" y="409798"/>
                  </a:lnTo>
                  <a:cubicBezTo>
                    <a:pt x="1077468" y="231363"/>
                    <a:pt x="827405" y="139034"/>
                    <a:pt x="585851" y="186278"/>
                  </a:cubicBezTo>
                  <a:cubicBezTo>
                    <a:pt x="344297" y="233522"/>
                    <a:pt x="174371" y="408020"/>
                    <a:pt x="174371" y="608680"/>
                  </a:cubicBezTo>
                  <a:close/>
                </a:path>
              </a:pathLst>
            </a:custGeom>
            <a:solidFill>
              <a:srgbClr val="B2C1DB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87249" y="86864"/>
              <a:ext cx="1499021" cy="642511"/>
            </a:xfrm>
            <a:custGeom>
              <a:avLst/>
              <a:gdLst/>
              <a:ahLst/>
              <a:cxnLst/>
              <a:rect l="l" t="t" r="r" b="b"/>
              <a:pathLst>
                <a:path w="1499021" h="642511">
                  <a:moveTo>
                    <a:pt x="0" y="625606"/>
                  </a:moveTo>
                  <a:cubicBezTo>
                    <a:pt x="0" y="318139"/>
                    <a:pt x="259588" y="58805"/>
                    <a:pt x="609092" y="8640"/>
                  </a:cubicBezTo>
                  <a:lnTo>
                    <a:pt x="611505" y="25404"/>
                  </a:lnTo>
                  <a:lnTo>
                    <a:pt x="609092" y="8640"/>
                  </a:lnTo>
                  <a:cubicBezTo>
                    <a:pt x="958469" y="-41525"/>
                    <a:pt x="1301496" y="130814"/>
                    <a:pt x="1418717" y="420247"/>
                  </a:cubicBezTo>
                  <a:lnTo>
                    <a:pt x="1402969" y="426597"/>
                  </a:lnTo>
                  <a:lnTo>
                    <a:pt x="1402969" y="409706"/>
                  </a:lnTo>
                  <a:lnTo>
                    <a:pt x="1482090" y="409706"/>
                  </a:lnTo>
                  <a:cubicBezTo>
                    <a:pt x="1488313" y="409706"/>
                    <a:pt x="1494028" y="413135"/>
                    <a:pt x="1496949" y="418469"/>
                  </a:cubicBezTo>
                  <a:cubicBezTo>
                    <a:pt x="1499870" y="423803"/>
                    <a:pt x="1499743" y="430534"/>
                    <a:pt x="1496314" y="435741"/>
                  </a:cubicBezTo>
                  <a:lnTo>
                    <a:pt x="1369187" y="634750"/>
                  </a:lnTo>
                  <a:cubicBezTo>
                    <a:pt x="1366520" y="638941"/>
                    <a:pt x="1362075" y="641735"/>
                    <a:pt x="1357249" y="642370"/>
                  </a:cubicBezTo>
                  <a:cubicBezTo>
                    <a:pt x="1352423" y="643005"/>
                    <a:pt x="1347343" y="641481"/>
                    <a:pt x="1343660" y="638179"/>
                  </a:cubicBezTo>
                  <a:lnTo>
                    <a:pt x="1121918" y="439297"/>
                  </a:lnTo>
                  <a:cubicBezTo>
                    <a:pt x="1116711" y="434598"/>
                    <a:pt x="1114933" y="427232"/>
                    <a:pt x="1117473" y="420628"/>
                  </a:cubicBezTo>
                  <a:cubicBezTo>
                    <a:pt x="1120013" y="414024"/>
                    <a:pt x="1126236" y="409706"/>
                    <a:pt x="1133348" y="409706"/>
                  </a:cubicBezTo>
                  <a:lnTo>
                    <a:pt x="1208151" y="409706"/>
                  </a:lnTo>
                  <a:lnTo>
                    <a:pt x="1208151" y="426597"/>
                  </a:lnTo>
                  <a:lnTo>
                    <a:pt x="1200531" y="441710"/>
                  </a:lnTo>
                  <a:cubicBezTo>
                    <a:pt x="1197737" y="440313"/>
                    <a:pt x="1195451" y="438281"/>
                    <a:pt x="1193800" y="435614"/>
                  </a:cubicBezTo>
                  <a:cubicBezTo>
                    <a:pt x="1084580" y="264164"/>
                    <a:pt x="842137" y="173359"/>
                    <a:pt x="606044" y="219587"/>
                  </a:cubicBezTo>
                  <a:cubicBezTo>
                    <a:pt x="370078" y="265942"/>
                    <a:pt x="208280" y="435360"/>
                    <a:pt x="208280" y="625606"/>
                  </a:cubicBezTo>
                  <a:cubicBezTo>
                    <a:pt x="208280" y="630051"/>
                    <a:pt x="206502" y="634369"/>
                    <a:pt x="203327" y="637544"/>
                  </a:cubicBezTo>
                  <a:cubicBezTo>
                    <a:pt x="200152" y="640719"/>
                    <a:pt x="195834" y="642497"/>
                    <a:pt x="191389" y="642497"/>
                  </a:cubicBezTo>
                  <a:lnTo>
                    <a:pt x="16891" y="642497"/>
                  </a:lnTo>
                  <a:cubicBezTo>
                    <a:pt x="7493" y="642497"/>
                    <a:pt x="0" y="634877"/>
                    <a:pt x="0" y="625606"/>
                  </a:cubicBezTo>
                  <a:moveTo>
                    <a:pt x="33909" y="625606"/>
                  </a:moveTo>
                  <a:lnTo>
                    <a:pt x="16891" y="625606"/>
                  </a:lnTo>
                  <a:lnTo>
                    <a:pt x="16891" y="608588"/>
                  </a:lnTo>
                  <a:lnTo>
                    <a:pt x="191262" y="608588"/>
                  </a:lnTo>
                  <a:lnTo>
                    <a:pt x="191262" y="625606"/>
                  </a:lnTo>
                  <a:lnTo>
                    <a:pt x="174371" y="625606"/>
                  </a:lnTo>
                  <a:cubicBezTo>
                    <a:pt x="174371" y="414532"/>
                    <a:pt x="352679" y="234827"/>
                    <a:pt x="599567" y="186567"/>
                  </a:cubicBezTo>
                  <a:lnTo>
                    <a:pt x="602869" y="203204"/>
                  </a:lnTo>
                  <a:lnTo>
                    <a:pt x="599567" y="186567"/>
                  </a:lnTo>
                  <a:cubicBezTo>
                    <a:pt x="846455" y="138307"/>
                    <a:pt x="1104265" y="232287"/>
                    <a:pt x="1222375" y="417707"/>
                  </a:cubicBezTo>
                  <a:lnTo>
                    <a:pt x="1208151" y="426851"/>
                  </a:lnTo>
                  <a:lnTo>
                    <a:pt x="1215771" y="411738"/>
                  </a:lnTo>
                  <a:cubicBezTo>
                    <a:pt x="1222756" y="415294"/>
                    <a:pt x="1226439" y="423168"/>
                    <a:pt x="1224661" y="430788"/>
                  </a:cubicBezTo>
                  <a:cubicBezTo>
                    <a:pt x="1222883" y="438408"/>
                    <a:pt x="1216025" y="443869"/>
                    <a:pt x="1208151" y="443869"/>
                  </a:cubicBezTo>
                  <a:lnTo>
                    <a:pt x="1133221" y="443869"/>
                  </a:lnTo>
                  <a:lnTo>
                    <a:pt x="1133221" y="426724"/>
                  </a:lnTo>
                  <a:lnTo>
                    <a:pt x="1144524" y="414151"/>
                  </a:lnTo>
                  <a:lnTo>
                    <a:pt x="1366139" y="613033"/>
                  </a:lnTo>
                  <a:lnTo>
                    <a:pt x="1354836" y="625606"/>
                  </a:lnTo>
                  <a:lnTo>
                    <a:pt x="1340612" y="616462"/>
                  </a:lnTo>
                  <a:lnTo>
                    <a:pt x="1467739" y="417580"/>
                  </a:lnTo>
                  <a:lnTo>
                    <a:pt x="1481963" y="426724"/>
                  </a:lnTo>
                  <a:lnTo>
                    <a:pt x="1481963" y="443615"/>
                  </a:lnTo>
                  <a:lnTo>
                    <a:pt x="1402842" y="443615"/>
                  </a:lnTo>
                  <a:cubicBezTo>
                    <a:pt x="1395984" y="443615"/>
                    <a:pt x="1389761" y="439424"/>
                    <a:pt x="1387094" y="433074"/>
                  </a:cubicBezTo>
                  <a:cubicBezTo>
                    <a:pt x="1276985" y="160786"/>
                    <a:pt x="950849" y="-6219"/>
                    <a:pt x="613791" y="42168"/>
                  </a:cubicBezTo>
                  <a:cubicBezTo>
                    <a:pt x="276987" y="90555"/>
                    <a:pt x="33782" y="338713"/>
                    <a:pt x="33782" y="6256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911344" y="3872808"/>
            <a:ext cx="38100" cy="472966"/>
            <a:chOff x="0" y="0"/>
            <a:chExt cx="50800" cy="630621"/>
          </a:xfrm>
        </p:grpSpPr>
        <p:sp>
          <p:nvSpPr>
            <p:cNvPr id="6" name="Freeform 6"/>
            <p:cNvSpPr/>
            <p:nvPr/>
          </p:nvSpPr>
          <p:spPr>
            <a:xfrm>
              <a:off x="0" y="25400"/>
              <a:ext cx="50800" cy="579882"/>
            </a:xfrm>
            <a:custGeom>
              <a:avLst/>
              <a:gdLst/>
              <a:ahLst/>
              <a:cxnLst/>
              <a:rect l="l" t="t" r="r" b="b"/>
              <a:pathLst>
                <a:path w="50800" h="579882">
                  <a:moveTo>
                    <a:pt x="50800" y="0"/>
                  </a:moveTo>
                  <a:lnTo>
                    <a:pt x="50800" y="579882"/>
                  </a:lnTo>
                  <a:lnTo>
                    <a:pt x="0" y="579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152400" y="503213"/>
            <a:ext cx="10432301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Levantamiento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información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26790" y="1861513"/>
            <a:ext cx="2948813" cy="2949110"/>
            <a:chOff x="0" y="0"/>
            <a:chExt cx="3931751" cy="3932147"/>
          </a:xfrm>
        </p:grpSpPr>
        <p:sp>
          <p:nvSpPr>
            <p:cNvPr id="17" name="Freeform 17"/>
            <p:cNvSpPr/>
            <p:nvPr/>
          </p:nvSpPr>
          <p:spPr>
            <a:xfrm>
              <a:off x="290089" y="290070"/>
              <a:ext cx="2860781" cy="3574159"/>
            </a:xfrm>
            <a:custGeom>
              <a:avLst/>
              <a:gdLst/>
              <a:ahLst/>
              <a:cxnLst/>
              <a:rect l="l" t="t" r="r" b="b"/>
              <a:pathLst>
                <a:path w="2860781" h="3574159">
                  <a:moveTo>
                    <a:pt x="2860781" y="490980"/>
                  </a:moveTo>
                  <a:lnTo>
                    <a:pt x="2558140" y="793621"/>
                  </a:lnTo>
                  <a:cubicBezTo>
                    <a:pt x="2193650" y="429004"/>
                    <a:pt x="1642597" y="326134"/>
                    <a:pt x="1171173" y="534668"/>
                  </a:cubicBezTo>
                  <a:cubicBezTo>
                    <a:pt x="699749" y="743202"/>
                    <a:pt x="405109" y="1220087"/>
                    <a:pt x="429366" y="1735072"/>
                  </a:cubicBezTo>
                  <a:cubicBezTo>
                    <a:pt x="453623" y="2250057"/>
                    <a:pt x="792205" y="2696970"/>
                    <a:pt x="1281155" y="2859911"/>
                  </a:cubicBezTo>
                  <a:lnTo>
                    <a:pt x="1262994" y="2602101"/>
                  </a:lnTo>
                  <a:lnTo>
                    <a:pt x="1778614" y="3134358"/>
                  </a:lnTo>
                  <a:lnTo>
                    <a:pt x="1331574" y="3574159"/>
                  </a:lnTo>
                  <a:lnTo>
                    <a:pt x="1313032" y="3312285"/>
                  </a:lnTo>
                  <a:cubicBezTo>
                    <a:pt x="616691" y="3157853"/>
                    <a:pt x="94340" y="2579368"/>
                    <a:pt x="11409" y="1870581"/>
                  </a:cubicBezTo>
                  <a:cubicBezTo>
                    <a:pt x="-71522" y="1161794"/>
                    <a:pt x="303509" y="478407"/>
                    <a:pt x="945621" y="167511"/>
                  </a:cubicBezTo>
                  <a:cubicBezTo>
                    <a:pt x="1587733" y="-143385"/>
                    <a:pt x="2356337" y="-13591"/>
                    <a:pt x="2860781" y="49098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3099" y="273264"/>
              <a:ext cx="2894648" cy="3607763"/>
            </a:xfrm>
            <a:custGeom>
              <a:avLst/>
              <a:gdLst/>
              <a:ahLst/>
              <a:cxnLst/>
              <a:rect l="l" t="t" r="r" b="b"/>
              <a:pathLst>
                <a:path w="2894648" h="3607763">
                  <a:moveTo>
                    <a:pt x="2889709" y="519851"/>
                  </a:moveTo>
                  <a:lnTo>
                    <a:pt x="2587068" y="822492"/>
                  </a:lnTo>
                  <a:cubicBezTo>
                    <a:pt x="2581861" y="827699"/>
                    <a:pt x="2573987" y="828969"/>
                    <a:pt x="2567510" y="825667"/>
                  </a:cubicBezTo>
                  <a:cubicBezTo>
                    <a:pt x="2565859" y="824905"/>
                    <a:pt x="2564335" y="823762"/>
                    <a:pt x="2563065" y="822492"/>
                  </a:cubicBezTo>
                  <a:cubicBezTo>
                    <a:pt x="2203528" y="462828"/>
                    <a:pt x="1659968" y="361355"/>
                    <a:pt x="1195021" y="566968"/>
                  </a:cubicBezTo>
                  <a:lnTo>
                    <a:pt x="1188163" y="551474"/>
                  </a:lnTo>
                  <a:lnTo>
                    <a:pt x="1195021" y="566968"/>
                  </a:lnTo>
                  <a:cubicBezTo>
                    <a:pt x="730074" y="772581"/>
                    <a:pt x="439371" y="1243116"/>
                    <a:pt x="463374" y="1750989"/>
                  </a:cubicBezTo>
                  <a:lnTo>
                    <a:pt x="446483" y="1751751"/>
                  </a:lnTo>
                  <a:lnTo>
                    <a:pt x="463374" y="1750989"/>
                  </a:lnTo>
                  <a:cubicBezTo>
                    <a:pt x="487377" y="2258989"/>
                    <a:pt x="821260" y="2699806"/>
                    <a:pt x="1303606" y="2860588"/>
                  </a:cubicBezTo>
                  <a:lnTo>
                    <a:pt x="1298272" y="2876590"/>
                  </a:lnTo>
                  <a:lnTo>
                    <a:pt x="1281381" y="2877733"/>
                  </a:lnTo>
                  <a:lnTo>
                    <a:pt x="1263220" y="2619923"/>
                  </a:lnTo>
                  <a:cubicBezTo>
                    <a:pt x="1262712" y="2612811"/>
                    <a:pt x="1266649" y="2606207"/>
                    <a:pt x="1273253" y="2603286"/>
                  </a:cubicBezTo>
                  <a:cubicBezTo>
                    <a:pt x="1279857" y="2600365"/>
                    <a:pt x="1287350" y="2601889"/>
                    <a:pt x="1292303" y="2606969"/>
                  </a:cubicBezTo>
                  <a:lnTo>
                    <a:pt x="1807923" y="3139226"/>
                  </a:lnTo>
                  <a:cubicBezTo>
                    <a:pt x="1814400" y="3145957"/>
                    <a:pt x="1814273" y="3156498"/>
                    <a:pt x="1807669" y="3163102"/>
                  </a:cubicBezTo>
                  <a:lnTo>
                    <a:pt x="1360629" y="3602903"/>
                  </a:lnTo>
                  <a:cubicBezTo>
                    <a:pt x="1355930" y="3607475"/>
                    <a:pt x="1348945" y="3608999"/>
                    <a:pt x="1342722" y="3606713"/>
                  </a:cubicBezTo>
                  <a:cubicBezTo>
                    <a:pt x="1336499" y="3604427"/>
                    <a:pt x="1332308" y="3598712"/>
                    <a:pt x="1331800" y="3592108"/>
                  </a:cubicBezTo>
                  <a:lnTo>
                    <a:pt x="1313258" y="3330234"/>
                  </a:lnTo>
                  <a:cubicBezTo>
                    <a:pt x="1312877" y="3325535"/>
                    <a:pt x="1314528" y="3320963"/>
                    <a:pt x="1317703" y="3317534"/>
                  </a:cubicBezTo>
                  <a:cubicBezTo>
                    <a:pt x="1320878" y="3314105"/>
                    <a:pt x="1325450" y="3312200"/>
                    <a:pt x="1330149" y="3312200"/>
                  </a:cubicBezTo>
                  <a:lnTo>
                    <a:pt x="1330149" y="3329091"/>
                  </a:lnTo>
                  <a:lnTo>
                    <a:pt x="1326466" y="3345601"/>
                  </a:lnTo>
                  <a:cubicBezTo>
                    <a:pt x="622886" y="3189645"/>
                    <a:pt x="95201" y="2605318"/>
                    <a:pt x="11508" y="1889419"/>
                  </a:cubicBezTo>
                  <a:cubicBezTo>
                    <a:pt x="-72185" y="1173520"/>
                    <a:pt x="306529" y="483148"/>
                    <a:pt x="955245" y="169204"/>
                  </a:cubicBezTo>
                  <a:lnTo>
                    <a:pt x="962611" y="184444"/>
                  </a:lnTo>
                  <a:lnTo>
                    <a:pt x="955245" y="169204"/>
                  </a:lnTo>
                  <a:cubicBezTo>
                    <a:pt x="1603834" y="-144867"/>
                    <a:pt x="2380185" y="-13676"/>
                    <a:pt x="2889709" y="495975"/>
                  </a:cubicBezTo>
                  <a:cubicBezTo>
                    <a:pt x="2895043" y="501309"/>
                    <a:pt x="2896186" y="509691"/>
                    <a:pt x="2892503" y="516295"/>
                  </a:cubicBezTo>
                  <a:cubicBezTo>
                    <a:pt x="2888820" y="522899"/>
                    <a:pt x="2881073" y="526201"/>
                    <a:pt x="2873707" y="524423"/>
                  </a:cubicBezTo>
                  <a:lnTo>
                    <a:pt x="2877771" y="508040"/>
                  </a:lnTo>
                  <a:lnTo>
                    <a:pt x="2889709" y="519978"/>
                  </a:lnTo>
                  <a:moveTo>
                    <a:pt x="2865706" y="495975"/>
                  </a:moveTo>
                  <a:cubicBezTo>
                    <a:pt x="2869897" y="491784"/>
                    <a:pt x="2875993" y="490133"/>
                    <a:pt x="2881835" y="491530"/>
                  </a:cubicBezTo>
                  <a:lnTo>
                    <a:pt x="2877771" y="507913"/>
                  </a:lnTo>
                  <a:lnTo>
                    <a:pt x="2865833" y="519851"/>
                  </a:lnTo>
                  <a:cubicBezTo>
                    <a:pt x="2366469" y="20360"/>
                    <a:pt x="1605612" y="-108164"/>
                    <a:pt x="969977" y="199684"/>
                  </a:cubicBezTo>
                  <a:cubicBezTo>
                    <a:pt x="334342" y="507532"/>
                    <a:pt x="-36752" y="1183934"/>
                    <a:pt x="45290" y="1885482"/>
                  </a:cubicBezTo>
                  <a:lnTo>
                    <a:pt x="28526" y="1887387"/>
                  </a:lnTo>
                  <a:lnTo>
                    <a:pt x="45290" y="1885482"/>
                  </a:lnTo>
                  <a:cubicBezTo>
                    <a:pt x="127332" y="2587030"/>
                    <a:pt x="644476" y="3159673"/>
                    <a:pt x="1333959" y="3312454"/>
                  </a:cubicBezTo>
                  <a:cubicBezTo>
                    <a:pt x="1342341" y="3314359"/>
                    <a:pt x="1348056" y="3322233"/>
                    <a:pt x="1347167" y="3330869"/>
                  </a:cubicBezTo>
                  <a:cubicBezTo>
                    <a:pt x="1346278" y="3339505"/>
                    <a:pt x="1338912" y="3345982"/>
                    <a:pt x="1330276" y="3345982"/>
                  </a:cubicBezTo>
                  <a:lnTo>
                    <a:pt x="1330276" y="3329091"/>
                  </a:lnTo>
                  <a:lnTo>
                    <a:pt x="1347167" y="3327948"/>
                  </a:lnTo>
                  <a:lnTo>
                    <a:pt x="1365709" y="3589822"/>
                  </a:lnTo>
                  <a:lnTo>
                    <a:pt x="1348818" y="3590965"/>
                  </a:lnTo>
                  <a:lnTo>
                    <a:pt x="1336880" y="3578900"/>
                  </a:lnTo>
                  <a:lnTo>
                    <a:pt x="1783920" y="3139099"/>
                  </a:lnTo>
                  <a:lnTo>
                    <a:pt x="1795858" y="3151164"/>
                  </a:lnTo>
                  <a:lnTo>
                    <a:pt x="1783666" y="3162975"/>
                  </a:lnTo>
                  <a:lnTo>
                    <a:pt x="1268046" y="2630718"/>
                  </a:lnTo>
                  <a:lnTo>
                    <a:pt x="1280238" y="2618907"/>
                  </a:lnTo>
                  <a:lnTo>
                    <a:pt x="1297129" y="2617764"/>
                  </a:lnTo>
                  <a:lnTo>
                    <a:pt x="1315290" y="2875574"/>
                  </a:lnTo>
                  <a:cubicBezTo>
                    <a:pt x="1315671" y="2881162"/>
                    <a:pt x="1313258" y="2886623"/>
                    <a:pt x="1308813" y="2890179"/>
                  </a:cubicBezTo>
                  <a:cubicBezTo>
                    <a:pt x="1304368" y="2893735"/>
                    <a:pt x="1298399" y="2894624"/>
                    <a:pt x="1293065" y="2892846"/>
                  </a:cubicBezTo>
                  <a:cubicBezTo>
                    <a:pt x="797384" y="2727619"/>
                    <a:pt x="454357" y="2274610"/>
                    <a:pt x="429719" y="1752767"/>
                  </a:cubicBezTo>
                  <a:cubicBezTo>
                    <a:pt x="405081" y="1230924"/>
                    <a:pt x="703658" y="747435"/>
                    <a:pt x="1181559" y="536107"/>
                  </a:cubicBezTo>
                  <a:cubicBezTo>
                    <a:pt x="1659333" y="324779"/>
                    <a:pt x="2217879" y="429046"/>
                    <a:pt x="2587322" y="798616"/>
                  </a:cubicBezTo>
                  <a:lnTo>
                    <a:pt x="2575384" y="810554"/>
                  </a:lnTo>
                  <a:lnTo>
                    <a:pt x="2583004" y="795441"/>
                  </a:lnTo>
                  <a:lnTo>
                    <a:pt x="2575384" y="810554"/>
                  </a:lnTo>
                  <a:lnTo>
                    <a:pt x="2563446" y="798616"/>
                  </a:lnTo>
                  <a:lnTo>
                    <a:pt x="2866087" y="4959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776880" y="2519621"/>
            <a:ext cx="1640955" cy="1376933"/>
            <a:chOff x="0" y="0"/>
            <a:chExt cx="2187940" cy="18359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87940" cy="1835910"/>
            </a:xfrm>
            <a:custGeom>
              <a:avLst/>
              <a:gdLst/>
              <a:ahLst/>
              <a:cxnLst/>
              <a:rect l="l" t="t" r="r" b="b"/>
              <a:pathLst>
                <a:path w="2187940" h="1835910">
                  <a:moveTo>
                    <a:pt x="0" y="0"/>
                  </a:moveTo>
                  <a:lnTo>
                    <a:pt x="2187940" y="0"/>
                  </a:lnTo>
                  <a:lnTo>
                    <a:pt x="2187940" y="1835910"/>
                  </a:lnTo>
                  <a:lnTo>
                    <a:pt x="0" y="18359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187940" cy="18359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91"/>
                </a:lnSpc>
              </a:pPr>
              <a:r>
                <a:rPr lang="es-VE" sz="2399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Encuestas manuales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38941" y="3547822"/>
            <a:ext cx="2948813" cy="2949110"/>
            <a:chOff x="0" y="0"/>
            <a:chExt cx="3931751" cy="3932147"/>
          </a:xfrm>
        </p:grpSpPr>
        <p:sp>
          <p:nvSpPr>
            <p:cNvPr id="23" name="Freeform 23"/>
            <p:cNvSpPr/>
            <p:nvPr/>
          </p:nvSpPr>
          <p:spPr>
            <a:xfrm>
              <a:off x="780923" y="290070"/>
              <a:ext cx="2860752" cy="3574032"/>
            </a:xfrm>
            <a:custGeom>
              <a:avLst/>
              <a:gdLst/>
              <a:ahLst/>
              <a:cxnLst/>
              <a:rect l="l" t="t" r="r" b="b"/>
              <a:pathLst>
                <a:path w="2860752" h="3574032">
                  <a:moveTo>
                    <a:pt x="0" y="490980"/>
                  </a:moveTo>
                  <a:cubicBezTo>
                    <a:pt x="504444" y="-13591"/>
                    <a:pt x="1273048" y="-143385"/>
                    <a:pt x="1915160" y="167511"/>
                  </a:cubicBezTo>
                  <a:cubicBezTo>
                    <a:pt x="2557272" y="478407"/>
                    <a:pt x="2932176" y="1161921"/>
                    <a:pt x="2849372" y="1870581"/>
                  </a:cubicBezTo>
                  <a:cubicBezTo>
                    <a:pt x="2766568" y="2579241"/>
                    <a:pt x="2244090" y="3157726"/>
                    <a:pt x="1547495" y="3312158"/>
                  </a:cubicBezTo>
                  <a:lnTo>
                    <a:pt x="1528953" y="3574032"/>
                  </a:lnTo>
                  <a:lnTo>
                    <a:pt x="1081913" y="3134231"/>
                  </a:lnTo>
                  <a:lnTo>
                    <a:pt x="1597533" y="2601974"/>
                  </a:lnTo>
                  <a:lnTo>
                    <a:pt x="1579372" y="2859784"/>
                  </a:lnTo>
                  <a:cubicBezTo>
                    <a:pt x="2068322" y="2696843"/>
                    <a:pt x="2406777" y="2249803"/>
                    <a:pt x="2431161" y="1734945"/>
                  </a:cubicBezTo>
                  <a:cubicBezTo>
                    <a:pt x="2455545" y="1220087"/>
                    <a:pt x="2160778" y="743075"/>
                    <a:pt x="1689354" y="534541"/>
                  </a:cubicBezTo>
                  <a:cubicBezTo>
                    <a:pt x="1217930" y="326007"/>
                    <a:pt x="666877" y="429004"/>
                    <a:pt x="302387" y="793494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764074" y="273226"/>
              <a:ext cx="2894493" cy="3607827"/>
            </a:xfrm>
            <a:custGeom>
              <a:avLst/>
              <a:gdLst/>
              <a:ahLst/>
              <a:cxnLst/>
              <a:rect l="l" t="t" r="r" b="b"/>
              <a:pathLst>
                <a:path w="2894493" h="3607827">
                  <a:moveTo>
                    <a:pt x="7451" y="493727"/>
                  </a:moveTo>
                  <a:lnTo>
                    <a:pt x="16849" y="507824"/>
                  </a:lnTo>
                  <a:lnTo>
                    <a:pt x="4911" y="495886"/>
                  </a:lnTo>
                  <a:cubicBezTo>
                    <a:pt x="514435" y="-13765"/>
                    <a:pt x="1290786" y="-144829"/>
                    <a:pt x="1939375" y="169242"/>
                  </a:cubicBezTo>
                  <a:cubicBezTo>
                    <a:pt x="2587964" y="483313"/>
                    <a:pt x="2966678" y="1173685"/>
                    <a:pt x="2882985" y="1889457"/>
                  </a:cubicBezTo>
                  <a:lnTo>
                    <a:pt x="2866221" y="1887552"/>
                  </a:lnTo>
                  <a:lnTo>
                    <a:pt x="2882985" y="1889457"/>
                  </a:lnTo>
                  <a:cubicBezTo>
                    <a:pt x="2799292" y="2605356"/>
                    <a:pt x="2271607" y="3189683"/>
                    <a:pt x="1568027" y="3345639"/>
                  </a:cubicBezTo>
                  <a:lnTo>
                    <a:pt x="1564344" y="3329129"/>
                  </a:lnTo>
                  <a:lnTo>
                    <a:pt x="1581235" y="3330272"/>
                  </a:lnTo>
                  <a:lnTo>
                    <a:pt x="1562693" y="3592146"/>
                  </a:lnTo>
                  <a:cubicBezTo>
                    <a:pt x="1562185" y="3598750"/>
                    <a:pt x="1557994" y="3604465"/>
                    <a:pt x="1551771" y="3606751"/>
                  </a:cubicBezTo>
                  <a:cubicBezTo>
                    <a:pt x="1545548" y="3609037"/>
                    <a:pt x="1538563" y="3607640"/>
                    <a:pt x="1533864" y="3602941"/>
                  </a:cubicBezTo>
                  <a:lnTo>
                    <a:pt x="1086824" y="3163140"/>
                  </a:lnTo>
                  <a:cubicBezTo>
                    <a:pt x="1080220" y="3156663"/>
                    <a:pt x="1080093" y="3145995"/>
                    <a:pt x="1086570" y="3139264"/>
                  </a:cubicBezTo>
                  <a:lnTo>
                    <a:pt x="1602190" y="2607007"/>
                  </a:lnTo>
                  <a:cubicBezTo>
                    <a:pt x="1607143" y="2601927"/>
                    <a:pt x="1614763" y="2600403"/>
                    <a:pt x="1621240" y="2603324"/>
                  </a:cubicBezTo>
                  <a:cubicBezTo>
                    <a:pt x="1627717" y="2606245"/>
                    <a:pt x="1631781" y="2612849"/>
                    <a:pt x="1631273" y="2619961"/>
                  </a:cubicBezTo>
                  <a:lnTo>
                    <a:pt x="1613112" y="2877771"/>
                  </a:lnTo>
                  <a:lnTo>
                    <a:pt x="1596221" y="2876628"/>
                  </a:lnTo>
                  <a:lnTo>
                    <a:pt x="1590887" y="2860626"/>
                  </a:lnTo>
                  <a:cubicBezTo>
                    <a:pt x="2073233" y="2699844"/>
                    <a:pt x="2407116" y="2259027"/>
                    <a:pt x="2431119" y="1751027"/>
                  </a:cubicBezTo>
                  <a:cubicBezTo>
                    <a:pt x="2455122" y="1243027"/>
                    <a:pt x="2164419" y="772619"/>
                    <a:pt x="1699472" y="567006"/>
                  </a:cubicBezTo>
                  <a:cubicBezTo>
                    <a:pt x="1234525" y="361393"/>
                    <a:pt x="690838" y="462866"/>
                    <a:pt x="331428" y="822530"/>
                  </a:cubicBezTo>
                  <a:cubicBezTo>
                    <a:pt x="328253" y="825705"/>
                    <a:pt x="323935" y="827483"/>
                    <a:pt x="319490" y="827483"/>
                  </a:cubicBezTo>
                  <a:cubicBezTo>
                    <a:pt x="315045" y="827483"/>
                    <a:pt x="310727" y="825705"/>
                    <a:pt x="307552" y="822530"/>
                  </a:cubicBezTo>
                  <a:lnTo>
                    <a:pt x="4911" y="519889"/>
                  </a:lnTo>
                  <a:cubicBezTo>
                    <a:pt x="1355" y="516333"/>
                    <a:pt x="-423" y="511253"/>
                    <a:pt x="85" y="506300"/>
                  </a:cubicBezTo>
                  <a:cubicBezTo>
                    <a:pt x="593" y="501347"/>
                    <a:pt x="3260" y="496648"/>
                    <a:pt x="7578" y="493854"/>
                  </a:cubicBezTo>
                  <a:moveTo>
                    <a:pt x="26374" y="522048"/>
                  </a:moveTo>
                  <a:lnTo>
                    <a:pt x="16976" y="507951"/>
                  </a:lnTo>
                  <a:lnTo>
                    <a:pt x="28914" y="496013"/>
                  </a:lnTo>
                  <a:lnTo>
                    <a:pt x="331428" y="798527"/>
                  </a:lnTo>
                  <a:lnTo>
                    <a:pt x="319490" y="810465"/>
                  </a:lnTo>
                  <a:lnTo>
                    <a:pt x="307552" y="798527"/>
                  </a:lnTo>
                  <a:cubicBezTo>
                    <a:pt x="676995" y="429084"/>
                    <a:pt x="1235414" y="324690"/>
                    <a:pt x="1713315" y="536018"/>
                  </a:cubicBezTo>
                  <a:lnTo>
                    <a:pt x="1706457" y="551512"/>
                  </a:lnTo>
                  <a:lnTo>
                    <a:pt x="1713315" y="536018"/>
                  </a:lnTo>
                  <a:cubicBezTo>
                    <a:pt x="2191089" y="747346"/>
                    <a:pt x="2489793" y="1230708"/>
                    <a:pt x="2465155" y="1752678"/>
                  </a:cubicBezTo>
                  <a:lnTo>
                    <a:pt x="2448264" y="1751916"/>
                  </a:lnTo>
                  <a:lnTo>
                    <a:pt x="2465155" y="1752678"/>
                  </a:lnTo>
                  <a:cubicBezTo>
                    <a:pt x="2440390" y="2274648"/>
                    <a:pt x="2097363" y="2727657"/>
                    <a:pt x="1601809" y="2892757"/>
                  </a:cubicBezTo>
                  <a:cubicBezTo>
                    <a:pt x="1596475" y="2894535"/>
                    <a:pt x="1590506" y="2893519"/>
                    <a:pt x="1586061" y="2890090"/>
                  </a:cubicBezTo>
                  <a:cubicBezTo>
                    <a:pt x="1581616" y="2886661"/>
                    <a:pt x="1579203" y="2881200"/>
                    <a:pt x="1579584" y="2875485"/>
                  </a:cubicBezTo>
                  <a:lnTo>
                    <a:pt x="1597745" y="2617675"/>
                  </a:lnTo>
                  <a:lnTo>
                    <a:pt x="1614636" y="2618818"/>
                  </a:lnTo>
                  <a:lnTo>
                    <a:pt x="1626828" y="2630629"/>
                  </a:lnTo>
                  <a:lnTo>
                    <a:pt x="1111208" y="3162886"/>
                  </a:lnTo>
                  <a:lnTo>
                    <a:pt x="1099016" y="3151075"/>
                  </a:lnTo>
                  <a:lnTo>
                    <a:pt x="1110954" y="3139010"/>
                  </a:lnTo>
                  <a:lnTo>
                    <a:pt x="1557994" y="3578811"/>
                  </a:lnTo>
                  <a:lnTo>
                    <a:pt x="1546056" y="3590876"/>
                  </a:lnTo>
                  <a:lnTo>
                    <a:pt x="1529165" y="3589733"/>
                  </a:lnTo>
                  <a:lnTo>
                    <a:pt x="1547707" y="3327859"/>
                  </a:lnTo>
                  <a:cubicBezTo>
                    <a:pt x="1548215" y="3320366"/>
                    <a:pt x="1553676" y="3314143"/>
                    <a:pt x="1560915" y="3312492"/>
                  </a:cubicBezTo>
                  <a:cubicBezTo>
                    <a:pt x="2250398" y="3159711"/>
                    <a:pt x="2767542" y="2587068"/>
                    <a:pt x="2849584" y="1885520"/>
                  </a:cubicBezTo>
                  <a:cubicBezTo>
                    <a:pt x="2931626" y="1183972"/>
                    <a:pt x="2560278" y="507443"/>
                    <a:pt x="1924643" y="199722"/>
                  </a:cubicBezTo>
                  <a:lnTo>
                    <a:pt x="1932009" y="184482"/>
                  </a:lnTo>
                  <a:lnTo>
                    <a:pt x="1924643" y="199722"/>
                  </a:lnTo>
                  <a:cubicBezTo>
                    <a:pt x="1289008" y="-108126"/>
                    <a:pt x="528151" y="20398"/>
                    <a:pt x="28787" y="519889"/>
                  </a:cubicBezTo>
                  <a:cubicBezTo>
                    <a:pt x="28025" y="520651"/>
                    <a:pt x="27136" y="521413"/>
                    <a:pt x="26247" y="5220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3584104" y="4263840"/>
            <a:ext cx="1640955" cy="1257427"/>
            <a:chOff x="0" y="0"/>
            <a:chExt cx="2187940" cy="16765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87940" cy="1676569"/>
            </a:xfrm>
            <a:custGeom>
              <a:avLst/>
              <a:gdLst/>
              <a:ahLst/>
              <a:cxnLst/>
              <a:rect l="l" t="t" r="r" b="b"/>
              <a:pathLst>
                <a:path w="2187940" h="1676569">
                  <a:moveTo>
                    <a:pt x="0" y="0"/>
                  </a:moveTo>
                  <a:lnTo>
                    <a:pt x="2187940" y="0"/>
                  </a:lnTo>
                  <a:lnTo>
                    <a:pt x="2187940" y="1676569"/>
                  </a:lnTo>
                  <a:lnTo>
                    <a:pt x="0" y="16765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2187940" cy="16670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75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Cuestionario</a:t>
              </a:r>
              <a:r>
                <a:rPr lang="en-US" sz="2199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 de </a:t>
              </a: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motivación</a:t>
              </a:r>
              <a:endParaRPr lang="en-US" sz="2199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335175" y="5421757"/>
            <a:ext cx="2536980" cy="2538194"/>
            <a:chOff x="0" y="0"/>
            <a:chExt cx="3382640" cy="3384259"/>
          </a:xfrm>
        </p:grpSpPr>
        <p:sp>
          <p:nvSpPr>
            <p:cNvPr id="29" name="Freeform 29"/>
            <p:cNvSpPr/>
            <p:nvPr/>
          </p:nvSpPr>
          <p:spPr>
            <a:xfrm>
              <a:off x="16697" y="16923"/>
              <a:ext cx="3349057" cy="3350547"/>
            </a:xfrm>
            <a:custGeom>
              <a:avLst/>
              <a:gdLst/>
              <a:ahLst/>
              <a:cxnLst/>
              <a:rect l="l" t="t" r="r" b="b"/>
              <a:pathLst>
                <a:path w="3349057" h="3350547">
                  <a:moveTo>
                    <a:pt x="3349057" y="1675225"/>
                  </a:moveTo>
                  <a:cubicBezTo>
                    <a:pt x="3349057" y="2474436"/>
                    <a:pt x="2784796" y="3162395"/>
                    <a:pt x="2001206" y="3318224"/>
                  </a:cubicBezTo>
                  <a:cubicBezTo>
                    <a:pt x="1217616" y="3474053"/>
                    <a:pt x="433264" y="3054572"/>
                    <a:pt x="127575" y="2316067"/>
                  </a:cubicBezTo>
                  <a:cubicBezTo>
                    <a:pt x="-178114" y="1577562"/>
                    <a:pt x="80331" y="726027"/>
                    <a:pt x="744668" y="282162"/>
                  </a:cubicBezTo>
                  <a:cubicBezTo>
                    <a:pt x="1409005" y="-161703"/>
                    <a:pt x="2294195" y="-74327"/>
                    <a:pt x="2858837" y="490950"/>
                  </a:cubicBezTo>
                  <a:lnTo>
                    <a:pt x="2557212" y="792575"/>
                  </a:lnTo>
                  <a:cubicBezTo>
                    <a:pt x="2136334" y="371316"/>
                    <a:pt x="1476696" y="306038"/>
                    <a:pt x="981650" y="636873"/>
                  </a:cubicBezTo>
                  <a:cubicBezTo>
                    <a:pt x="486604" y="967708"/>
                    <a:pt x="294072" y="1602454"/>
                    <a:pt x="521783" y="2152872"/>
                  </a:cubicBezTo>
                  <a:cubicBezTo>
                    <a:pt x="749494" y="2703290"/>
                    <a:pt x="1334075" y="3015964"/>
                    <a:pt x="1918021" y="2899886"/>
                  </a:cubicBezTo>
                  <a:cubicBezTo>
                    <a:pt x="2501967" y="2783808"/>
                    <a:pt x="2922464" y="2270982"/>
                    <a:pt x="2922464" y="1675352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-201" y="-43"/>
              <a:ext cx="3382846" cy="3384494"/>
            </a:xfrm>
            <a:custGeom>
              <a:avLst/>
              <a:gdLst/>
              <a:ahLst/>
              <a:cxnLst/>
              <a:rect l="l" t="t" r="r" b="b"/>
              <a:pathLst>
                <a:path w="3382846" h="3384494">
                  <a:moveTo>
                    <a:pt x="3382846" y="1692191"/>
                  </a:moveTo>
                  <a:cubicBezTo>
                    <a:pt x="3382846" y="2499530"/>
                    <a:pt x="2812870" y="3194347"/>
                    <a:pt x="2021406" y="3351827"/>
                  </a:cubicBezTo>
                  <a:cubicBezTo>
                    <a:pt x="1229942" y="3509307"/>
                    <a:pt x="437589" y="3085381"/>
                    <a:pt x="128852" y="2339510"/>
                  </a:cubicBezTo>
                  <a:cubicBezTo>
                    <a:pt x="-179885" y="1593639"/>
                    <a:pt x="81100" y="733468"/>
                    <a:pt x="752168" y="285031"/>
                  </a:cubicBezTo>
                  <a:lnTo>
                    <a:pt x="761566" y="299128"/>
                  </a:lnTo>
                  <a:lnTo>
                    <a:pt x="752168" y="285031"/>
                  </a:lnTo>
                  <a:cubicBezTo>
                    <a:pt x="1423109" y="-163406"/>
                    <a:pt x="2317316" y="-75014"/>
                    <a:pt x="2887800" y="495978"/>
                  </a:cubicBezTo>
                  <a:cubicBezTo>
                    <a:pt x="2894404" y="502582"/>
                    <a:pt x="2894404" y="513250"/>
                    <a:pt x="2887800" y="519981"/>
                  </a:cubicBezTo>
                  <a:lnTo>
                    <a:pt x="2586048" y="821606"/>
                  </a:lnTo>
                  <a:cubicBezTo>
                    <a:pt x="2581222" y="826432"/>
                    <a:pt x="2573983" y="827956"/>
                    <a:pt x="2567633" y="825289"/>
                  </a:cubicBezTo>
                  <a:cubicBezTo>
                    <a:pt x="2561283" y="822622"/>
                    <a:pt x="2557219" y="816526"/>
                    <a:pt x="2557219" y="809668"/>
                  </a:cubicBezTo>
                  <a:lnTo>
                    <a:pt x="2574110" y="809668"/>
                  </a:lnTo>
                  <a:lnTo>
                    <a:pt x="2562172" y="821606"/>
                  </a:lnTo>
                  <a:cubicBezTo>
                    <a:pt x="2147009" y="405935"/>
                    <a:pt x="1496261" y="341546"/>
                    <a:pt x="1007946" y="667936"/>
                  </a:cubicBezTo>
                  <a:cubicBezTo>
                    <a:pt x="519631" y="994326"/>
                    <a:pt x="329639" y="1620436"/>
                    <a:pt x="554302" y="2163361"/>
                  </a:cubicBezTo>
                  <a:lnTo>
                    <a:pt x="538681" y="2169838"/>
                  </a:lnTo>
                  <a:lnTo>
                    <a:pt x="554302" y="2163361"/>
                  </a:lnTo>
                  <a:cubicBezTo>
                    <a:pt x="778965" y="2706286"/>
                    <a:pt x="1355545" y="3014769"/>
                    <a:pt x="1931490" y="2900215"/>
                  </a:cubicBezTo>
                  <a:lnTo>
                    <a:pt x="1934792" y="2916852"/>
                  </a:lnTo>
                  <a:lnTo>
                    <a:pt x="1931490" y="2900215"/>
                  </a:lnTo>
                  <a:cubicBezTo>
                    <a:pt x="2507435" y="2785661"/>
                    <a:pt x="2922344" y="2279820"/>
                    <a:pt x="2922344" y="1692191"/>
                  </a:cubicBezTo>
                  <a:cubicBezTo>
                    <a:pt x="2922344" y="1687746"/>
                    <a:pt x="2924122" y="1683428"/>
                    <a:pt x="2927297" y="1680253"/>
                  </a:cubicBezTo>
                  <a:cubicBezTo>
                    <a:pt x="2930472" y="1677078"/>
                    <a:pt x="2934790" y="1675300"/>
                    <a:pt x="2939235" y="1675300"/>
                  </a:cubicBezTo>
                  <a:lnTo>
                    <a:pt x="3365828" y="1675300"/>
                  </a:lnTo>
                  <a:cubicBezTo>
                    <a:pt x="3375226" y="1675300"/>
                    <a:pt x="3382719" y="1682920"/>
                    <a:pt x="3382719" y="1692191"/>
                  </a:cubicBezTo>
                  <a:moveTo>
                    <a:pt x="3348810" y="1692191"/>
                  </a:moveTo>
                  <a:lnTo>
                    <a:pt x="3365701" y="1692191"/>
                  </a:lnTo>
                  <a:lnTo>
                    <a:pt x="3365701" y="1709082"/>
                  </a:lnTo>
                  <a:lnTo>
                    <a:pt x="2939235" y="1709082"/>
                  </a:lnTo>
                  <a:lnTo>
                    <a:pt x="2939235" y="1692191"/>
                  </a:lnTo>
                  <a:lnTo>
                    <a:pt x="2956126" y="1692191"/>
                  </a:lnTo>
                  <a:cubicBezTo>
                    <a:pt x="2956126" y="2295949"/>
                    <a:pt x="2529914" y="2815633"/>
                    <a:pt x="1938094" y="2933362"/>
                  </a:cubicBezTo>
                  <a:cubicBezTo>
                    <a:pt x="1346274" y="3051091"/>
                    <a:pt x="753819" y="2734099"/>
                    <a:pt x="522933" y="2176315"/>
                  </a:cubicBezTo>
                  <a:cubicBezTo>
                    <a:pt x="292047" y="1618531"/>
                    <a:pt x="487373" y="975149"/>
                    <a:pt x="989150" y="639742"/>
                  </a:cubicBezTo>
                  <a:lnTo>
                    <a:pt x="998548" y="653839"/>
                  </a:lnTo>
                  <a:lnTo>
                    <a:pt x="989150" y="639742"/>
                  </a:lnTo>
                  <a:cubicBezTo>
                    <a:pt x="1490927" y="304462"/>
                    <a:pt x="2159582" y="370502"/>
                    <a:pt x="2586048" y="797603"/>
                  </a:cubicBezTo>
                  <a:cubicBezTo>
                    <a:pt x="2589223" y="800778"/>
                    <a:pt x="2591001" y="805096"/>
                    <a:pt x="2591001" y="809541"/>
                  </a:cubicBezTo>
                  <a:lnTo>
                    <a:pt x="2574110" y="809541"/>
                  </a:lnTo>
                  <a:lnTo>
                    <a:pt x="2562172" y="797603"/>
                  </a:lnTo>
                  <a:lnTo>
                    <a:pt x="2863797" y="495978"/>
                  </a:lnTo>
                  <a:lnTo>
                    <a:pt x="2875735" y="507916"/>
                  </a:lnTo>
                  <a:lnTo>
                    <a:pt x="2863797" y="519854"/>
                  </a:lnTo>
                  <a:cubicBezTo>
                    <a:pt x="2304743" y="-39708"/>
                    <a:pt x="1428570" y="-126195"/>
                    <a:pt x="770964" y="313225"/>
                  </a:cubicBezTo>
                  <a:cubicBezTo>
                    <a:pt x="113358" y="752645"/>
                    <a:pt x="-142420" y="1595671"/>
                    <a:pt x="160221" y="2326556"/>
                  </a:cubicBezTo>
                  <a:lnTo>
                    <a:pt x="144600" y="2333033"/>
                  </a:lnTo>
                  <a:lnTo>
                    <a:pt x="160221" y="2326556"/>
                  </a:lnTo>
                  <a:cubicBezTo>
                    <a:pt x="462735" y="3057568"/>
                    <a:pt x="1239213" y="3472858"/>
                    <a:pt x="2014802" y="3318553"/>
                  </a:cubicBezTo>
                  <a:lnTo>
                    <a:pt x="2018104" y="3335190"/>
                  </a:lnTo>
                  <a:lnTo>
                    <a:pt x="2014802" y="3318553"/>
                  </a:lnTo>
                  <a:cubicBezTo>
                    <a:pt x="2790391" y="3164248"/>
                    <a:pt x="3349064" y="2483274"/>
                    <a:pt x="3349064" y="16921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770795" y="5970698"/>
            <a:ext cx="1697411" cy="1552702"/>
            <a:chOff x="0" y="0"/>
            <a:chExt cx="2263214" cy="207026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263214" cy="2070269"/>
            </a:xfrm>
            <a:custGeom>
              <a:avLst/>
              <a:gdLst/>
              <a:ahLst/>
              <a:cxnLst/>
              <a:rect l="l" t="t" r="r" b="b"/>
              <a:pathLst>
                <a:path w="2263214" h="2070269">
                  <a:moveTo>
                    <a:pt x="0" y="0"/>
                  </a:moveTo>
                  <a:lnTo>
                    <a:pt x="2263214" y="0"/>
                  </a:lnTo>
                  <a:lnTo>
                    <a:pt x="2263214" y="2070269"/>
                  </a:lnTo>
                  <a:lnTo>
                    <a:pt x="0" y="2070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9525"/>
              <a:ext cx="2263214" cy="20607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75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Cuestionario</a:t>
              </a:r>
              <a:r>
                <a:rPr lang="en-US" sz="2199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 de </a:t>
              </a: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conocimientos</a:t>
              </a:r>
              <a:endParaRPr lang="en-US" sz="2199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endParaRPr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5943600" y="2705100"/>
            <a:ext cx="5271291" cy="5271291"/>
            <a:chOff x="0" y="0"/>
            <a:chExt cx="7028388" cy="702838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028434" cy="7028434"/>
            </a:xfrm>
            <a:custGeom>
              <a:avLst/>
              <a:gdLst/>
              <a:ahLst/>
              <a:cxnLst/>
              <a:rect l="l" t="t" r="r" b="b"/>
              <a:pathLst>
                <a:path w="7028434" h="7028434">
                  <a:moveTo>
                    <a:pt x="0" y="0"/>
                  </a:moveTo>
                  <a:lnTo>
                    <a:pt x="7028434" y="0"/>
                  </a:lnTo>
                  <a:lnTo>
                    <a:pt x="7028434" y="7028434"/>
                  </a:lnTo>
                  <a:lnTo>
                    <a:pt x="0" y="7028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06000" y="1564780"/>
            <a:ext cx="6549736" cy="7995640"/>
            <a:chOff x="0" y="0"/>
            <a:chExt cx="8732981" cy="10660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33028" cy="10660888"/>
            </a:xfrm>
            <a:custGeom>
              <a:avLst/>
              <a:gdLst/>
              <a:ahLst/>
              <a:cxnLst/>
              <a:rect l="l" t="t" r="r" b="b"/>
              <a:pathLst>
                <a:path w="8733028" h="10660888">
                  <a:moveTo>
                    <a:pt x="0" y="0"/>
                  </a:moveTo>
                  <a:lnTo>
                    <a:pt x="8733028" y="0"/>
                  </a:lnTo>
                  <a:lnTo>
                    <a:pt x="8733028" y="10660888"/>
                  </a:lnTo>
                  <a:lnTo>
                    <a:pt x="0" y="10660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" b="-18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056005" y="1714500"/>
            <a:ext cx="6630795" cy="7696200"/>
            <a:chOff x="0" y="0"/>
            <a:chExt cx="8841060" cy="1026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41105" cy="10261600"/>
            </a:xfrm>
            <a:custGeom>
              <a:avLst/>
              <a:gdLst/>
              <a:ahLst/>
              <a:cxnLst/>
              <a:rect l="l" t="t" r="r" b="b"/>
              <a:pathLst>
                <a:path w="8841105" h="10261600">
                  <a:moveTo>
                    <a:pt x="0" y="0"/>
                  </a:moveTo>
                  <a:lnTo>
                    <a:pt x="8841105" y="0"/>
                  </a:lnTo>
                  <a:lnTo>
                    <a:pt x="8841105" y="10261600"/>
                  </a:lnTo>
                  <a:lnTo>
                    <a:pt x="0" y="1026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" b="-1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531934"/>
            <a:ext cx="10432301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Información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demográfica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57616" y="2514600"/>
            <a:ext cx="300810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Masculino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(8)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45240" y="2228314"/>
            <a:ext cx="26365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31-40 (1)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55040" y="2247900"/>
            <a:ext cx="26365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41-50 (6)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07240" y="2914114"/>
            <a:ext cx="31699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Mas de 50 (1)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034853" y="1028700"/>
            <a:ext cx="6357547" cy="2825043"/>
            <a:chOff x="0" y="0"/>
            <a:chExt cx="8476729" cy="376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76742" cy="3766693"/>
            </a:xfrm>
            <a:custGeom>
              <a:avLst/>
              <a:gdLst/>
              <a:ahLst/>
              <a:cxnLst/>
              <a:rect l="l" t="t" r="r" b="b"/>
              <a:pathLst>
                <a:path w="8476742" h="3766693">
                  <a:moveTo>
                    <a:pt x="0" y="0"/>
                  </a:moveTo>
                  <a:lnTo>
                    <a:pt x="8476742" y="0"/>
                  </a:lnTo>
                  <a:lnTo>
                    <a:pt x="8476742" y="3766693"/>
                  </a:lnTo>
                  <a:lnTo>
                    <a:pt x="0" y="3766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20323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88142" y="3803910"/>
            <a:ext cx="6141910" cy="5431573"/>
            <a:chOff x="0" y="0"/>
            <a:chExt cx="8189213" cy="7242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89214" cy="7242048"/>
            </a:xfrm>
            <a:custGeom>
              <a:avLst/>
              <a:gdLst/>
              <a:ahLst/>
              <a:cxnLst/>
              <a:rect l="l" t="t" r="r" b="b"/>
              <a:pathLst>
                <a:path w="8189214" h="7242048">
                  <a:moveTo>
                    <a:pt x="0" y="0"/>
                  </a:moveTo>
                  <a:lnTo>
                    <a:pt x="8189214" y="0"/>
                  </a:lnTo>
                  <a:lnTo>
                    <a:pt x="8189214" y="7242048"/>
                  </a:lnTo>
                  <a:lnTo>
                    <a:pt x="0" y="7242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1177" b="-1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97306" y="3493313"/>
            <a:ext cx="6357547" cy="5746151"/>
            <a:chOff x="0" y="0"/>
            <a:chExt cx="8476729" cy="7661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76742" cy="7661529"/>
            </a:xfrm>
            <a:custGeom>
              <a:avLst/>
              <a:gdLst/>
              <a:ahLst/>
              <a:cxnLst/>
              <a:rect l="l" t="t" r="r" b="b"/>
              <a:pathLst>
                <a:path w="8476742" h="7661529">
                  <a:moveTo>
                    <a:pt x="0" y="0"/>
                  </a:moveTo>
                  <a:lnTo>
                    <a:pt x="8476742" y="0"/>
                  </a:lnTo>
                  <a:lnTo>
                    <a:pt x="8476742" y="7661529"/>
                  </a:lnTo>
                  <a:lnTo>
                    <a:pt x="0" y="7661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9062" b="-1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600" y="591352"/>
            <a:ext cx="16535400" cy="705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Uso de tecnología y preferencia del tipo de tecnología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457200" y="1910576"/>
            <a:ext cx="6141910" cy="1998706"/>
            <a:chOff x="0" y="0"/>
            <a:chExt cx="8189213" cy="26649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89214" cy="2664968"/>
            </a:xfrm>
            <a:custGeom>
              <a:avLst/>
              <a:gdLst/>
              <a:ahLst/>
              <a:cxnLst/>
              <a:rect l="l" t="t" r="r" b="b"/>
              <a:pathLst>
                <a:path w="8189214" h="2664968">
                  <a:moveTo>
                    <a:pt x="0" y="0"/>
                  </a:moveTo>
                  <a:lnTo>
                    <a:pt x="8189214" y="0"/>
                  </a:lnTo>
                  <a:lnTo>
                    <a:pt x="8189214" y="2664968"/>
                  </a:lnTo>
                  <a:lnTo>
                    <a:pt x="0" y="2664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949" b="-28490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085150" y="2209663"/>
            <a:ext cx="319116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Rara vez (2)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72640" y="3103644"/>
            <a:ext cx="320367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Siempre (6)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46150" y="2930207"/>
            <a:ext cx="385986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Smartphone (7)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46150" y="1910576"/>
            <a:ext cx="385986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Computadora</a:t>
            </a: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(1)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98203" y="1778924"/>
            <a:ext cx="7276176" cy="8165176"/>
            <a:chOff x="0" y="0"/>
            <a:chExt cx="9701568" cy="10886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01530" cy="10886948"/>
            </a:xfrm>
            <a:custGeom>
              <a:avLst/>
              <a:gdLst/>
              <a:ahLst/>
              <a:cxnLst/>
              <a:rect l="l" t="t" r="r" b="b"/>
              <a:pathLst>
                <a:path w="9701530" h="10886948">
                  <a:moveTo>
                    <a:pt x="0" y="0"/>
                  </a:moveTo>
                  <a:lnTo>
                    <a:pt x="9701530" y="0"/>
                  </a:lnTo>
                  <a:lnTo>
                    <a:pt x="9701530" y="10886948"/>
                  </a:lnTo>
                  <a:lnTo>
                    <a:pt x="0" y="10886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" r="-20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90876" y="3122830"/>
            <a:ext cx="7276176" cy="6668869"/>
            <a:chOff x="0" y="0"/>
            <a:chExt cx="9701568" cy="8891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01530" cy="8891778"/>
            </a:xfrm>
            <a:custGeom>
              <a:avLst/>
              <a:gdLst/>
              <a:ahLst/>
              <a:cxnLst/>
              <a:rect l="l" t="t" r="r" b="b"/>
              <a:pathLst>
                <a:path w="9701530" h="8891778">
                  <a:moveTo>
                    <a:pt x="0" y="0"/>
                  </a:moveTo>
                  <a:lnTo>
                    <a:pt x="9701530" y="0"/>
                  </a:lnTo>
                  <a:lnTo>
                    <a:pt x="9701530" y="8891778"/>
                  </a:lnTo>
                  <a:lnTo>
                    <a:pt x="0" y="8891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2438" r="-4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" y="595784"/>
            <a:ext cx="14020800" cy="705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800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Nivel académico y conocimientos en tecnología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53840" y="2493645"/>
            <a:ext cx="3954231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Bachillerato (8)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296400" y="1643926"/>
            <a:ext cx="3003076" cy="1387914"/>
            <a:chOff x="0" y="0"/>
            <a:chExt cx="4004101" cy="18505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04056" cy="1850517"/>
            </a:xfrm>
            <a:custGeom>
              <a:avLst/>
              <a:gdLst/>
              <a:ahLst/>
              <a:cxnLst/>
              <a:rect l="l" t="t" r="r" b="b"/>
              <a:pathLst>
                <a:path w="4004056" h="1850517">
                  <a:moveTo>
                    <a:pt x="0" y="0"/>
                  </a:moveTo>
                  <a:lnTo>
                    <a:pt x="4004056" y="0"/>
                  </a:lnTo>
                  <a:lnTo>
                    <a:pt x="4004056" y="1850517"/>
                  </a:lnTo>
                  <a:lnTo>
                    <a:pt x="0" y="1850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42390" b="-488315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448800" y="1257300"/>
            <a:ext cx="3003076" cy="1387914"/>
            <a:chOff x="0" y="0"/>
            <a:chExt cx="4004101" cy="18505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04056" cy="1850517"/>
            </a:xfrm>
            <a:custGeom>
              <a:avLst/>
              <a:gdLst/>
              <a:ahLst/>
              <a:cxnLst/>
              <a:rect l="l" t="t" r="r" b="b"/>
              <a:pathLst>
                <a:path w="4004056" h="1850517">
                  <a:moveTo>
                    <a:pt x="0" y="0"/>
                  </a:moveTo>
                  <a:lnTo>
                    <a:pt x="4004056" y="0"/>
                  </a:lnTo>
                  <a:lnTo>
                    <a:pt x="4004056" y="1850517"/>
                  </a:lnTo>
                  <a:lnTo>
                    <a:pt x="0" y="1850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186" t="-13207" r="-63204" b="-47510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1445240" y="1796069"/>
            <a:ext cx="30937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Básico (4)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45240" y="2334616"/>
            <a:ext cx="368043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Ninguno (4)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-533400" y="9522292"/>
            <a:ext cx="103632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2381" y="9222104"/>
            <a:ext cx="12725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" y="2111263"/>
            <a:ext cx="10090257" cy="60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Coco Gothic"/>
              <a:ea typeface="Coco Gothic"/>
              <a:cs typeface="Coco Gothic"/>
              <a:sym typeface="Coco Gothic"/>
            </a:endParaRPr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1101870031"/>
              </p:ext>
            </p:extLst>
          </p:nvPr>
        </p:nvGraphicFramePr>
        <p:xfrm>
          <a:off x="381000" y="1980571"/>
          <a:ext cx="17221200" cy="724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2"/>
          <p:cNvSpPr txBox="1"/>
          <p:nvPr/>
        </p:nvSpPr>
        <p:spPr>
          <a:xfrm>
            <a:off x="1066800" y="394481"/>
            <a:ext cx="13619913" cy="11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1"/>
              </a:lnSpc>
            </a:pPr>
            <a:r>
              <a:rPr lang="es-MX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Índice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21233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59510" y="2933699"/>
            <a:ext cx="6738620" cy="6380161"/>
            <a:chOff x="0" y="0"/>
            <a:chExt cx="8984827" cy="85068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84869" cy="8506841"/>
            </a:xfrm>
            <a:custGeom>
              <a:avLst/>
              <a:gdLst/>
              <a:ahLst/>
              <a:cxnLst/>
              <a:rect l="l" t="t" r="r" b="b"/>
              <a:pathLst>
                <a:path w="8984869" h="8506841">
                  <a:moveTo>
                    <a:pt x="0" y="0"/>
                  </a:moveTo>
                  <a:lnTo>
                    <a:pt x="8984869" y="0"/>
                  </a:lnTo>
                  <a:lnTo>
                    <a:pt x="8984869" y="8506841"/>
                  </a:lnTo>
                  <a:lnTo>
                    <a:pt x="0" y="850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905" b="-4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500" y="464095"/>
            <a:ext cx="14480338" cy="705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Familiaridad con apps de recopilación de datos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450765" y="1821893"/>
            <a:ext cx="5022511" cy="1854474"/>
            <a:chOff x="0" y="0"/>
            <a:chExt cx="6696681" cy="2472632"/>
          </a:xfrm>
        </p:grpSpPr>
        <p:sp>
          <p:nvSpPr>
            <p:cNvPr id="9" name="Freeform 9"/>
            <p:cNvSpPr/>
            <p:nvPr/>
          </p:nvSpPr>
          <p:spPr>
            <a:xfrm>
              <a:off x="27470" y="20120"/>
              <a:ext cx="6641759" cy="2432424"/>
            </a:xfrm>
            <a:custGeom>
              <a:avLst/>
              <a:gdLst/>
              <a:ahLst/>
              <a:cxnLst/>
              <a:rect l="l" t="t" r="r" b="b"/>
              <a:pathLst>
                <a:path w="6641759" h="2432424">
                  <a:moveTo>
                    <a:pt x="0" y="243258"/>
                  </a:moveTo>
                  <a:cubicBezTo>
                    <a:pt x="0" y="108921"/>
                    <a:pt x="149949" y="0"/>
                    <a:pt x="334804" y="0"/>
                  </a:cubicBezTo>
                  <a:lnTo>
                    <a:pt x="6306956" y="0"/>
                  </a:lnTo>
                  <a:cubicBezTo>
                    <a:pt x="6491810" y="0"/>
                    <a:pt x="6641759" y="108921"/>
                    <a:pt x="6641759" y="243258"/>
                  </a:cubicBezTo>
                  <a:lnTo>
                    <a:pt x="6641759" y="2189166"/>
                  </a:lnTo>
                  <a:cubicBezTo>
                    <a:pt x="6641759" y="2323503"/>
                    <a:pt x="6491810" y="2432424"/>
                    <a:pt x="6306956" y="2432424"/>
                  </a:cubicBezTo>
                  <a:lnTo>
                    <a:pt x="334804" y="2432424"/>
                  </a:lnTo>
                  <a:cubicBezTo>
                    <a:pt x="149949" y="2432424"/>
                    <a:pt x="0" y="2323503"/>
                    <a:pt x="0" y="2189166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696693" cy="2472659"/>
            </a:xfrm>
            <a:custGeom>
              <a:avLst/>
              <a:gdLst/>
              <a:ahLst/>
              <a:cxnLst/>
              <a:rect l="l" t="t" r="r" b="b"/>
              <a:pathLst>
                <a:path w="6696693" h="2472659">
                  <a:moveTo>
                    <a:pt x="0" y="263378"/>
                  </a:moveTo>
                  <a:cubicBezTo>
                    <a:pt x="0" y="117847"/>
                    <a:pt x="162342" y="0"/>
                    <a:pt x="362274" y="0"/>
                  </a:cubicBezTo>
                  <a:lnTo>
                    <a:pt x="6334426" y="0"/>
                  </a:lnTo>
                  <a:lnTo>
                    <a:pt x="6334426" y="20120"/>
                  </a:lnTo>
                  <a:lnTo>
                    <a:pt x="6334426" y="0"/>
                  </a:lnTo>
                  <a:cubicBezTo>
                    <a:pt x="6534358" y="0"/>
                    <a:pt x="6696693" y="117847"/>
                    <a:pt x="6696693" y="263378"/>
                  </a:cubicBezTo>
                  <a:lnTo>
                    <a:pt x="6669229" y="263378"/>
                  </a:lnTo>
                  <a:lnTo>
                    <a:pt x="6696692" y="263378"/>
                  </a:lnTo>
                  <a:lnTo>
                    <a:pt x="6696692" y="2209286"/>
                  </a:lnTo>
                  <a:lnTo>
                    <a:pt x="6669229" y="2209286"/>
                  </a:lnTo>
                  <a:lnTo>
                    <a:pt x="6696692" y="2209286"/>
                  </a:lnTo>
                  <a:cubicBezTo>
                    <a:pt x="6696692" y="2354969"/>
                    <a:pt x="6534358" y="2472659"/>
                    <a:pt x="6334426" y="2472659"/>
                  </a:cubicBezTo>
                  <a:lnTo>
                    <a:pt x="6334426" y="2452544"/>
                  </a:lnTo>
                  <a:lnTo>
                    <a:pt x="6334426" y="2472659"/>
                  </a:lnTo>
                  <a:lnTo>
                    <a:pt x="362274" y="2472659"/>
                  </a:lnTo>
                  <a:lnTo>
                    <a:pt x="362274" y="2452544"/>
                  </a:lnTo>
                  <a:lnTo>
                    <a:pt x="362274" y="2472659"/>
                  </a:lnTo>
                  <a:cubicBezTo>
                    <a:pt x="162342" y="2472659"/>
                    <a:pt x="0" y="2354818"/>
                    <a:pt x="0" y="2209286"/>
                  </a:cubicBezTo>
                  <a:lnTo>
                    <a:pt x="0" y="263378"/>
                  </a:lnTo>
                  <a:lnTo>
                    <a:pt x="27470" y="263378"/>
                  </a:lnTo>
                  <a:lnTo>
                    <a:pt x="0" y="263378"/>
                  </a:lnTo>
                  <a:moveTo>
                    <a:pt x="55147" y="263378"/>
                  </a:moveTo>
                  <a:lnTo>
                    <a:pt x="55147" y="2209286"/>
                  </a:lnTo>
                  <a:lnTo>
                    <a:pt x="27470" y="2209286"/>
                  </a:lnTo>
                  <a:lnTo>
                    <a:pt x="55147" y="2209286"/>
                  </a:lnTo>
                  <a:cubicBezTo>
                    <a:pt x="55147" y="2332277"/>
                    <a:pt x="192497" y="2432272"/>
                    <a:pt x="362481" y="2432272"/>
                  </a:cubicBezTo>
                  <a:lnTo>
                    <a:pt x="6334426" y="2432272"/>
                  </a:lnTo>
                  <a:cubicBezTo>
                    <a:pt x="6504410" y="2432272"/>
                    <a:pt x="6641760" y="2332277"/>
                    <a:pt x="6641760" y="2209286"/>
                  </a:cubicBezTo>
                  <a:lnTo>
                    <a:pt x="6641760" y="263378"/>
                  </a:lnTo>
                  <a:cubicBezTo>
                    <a:pt x="6641760" y="140387"/>
                    <a:pt x="6504410" y="40392"/>
                    <a:pt x="6334426" y="40392"/>
                  </a:cubicBezTo>
                  <a:lnTo>
                    <a:pt x="362274" y="40392"/>
                  </a:lnTo>
                  <a:lnTo>
                    <a:pt x="362274" y="20120"/>
                  </a:lnTo>
                  <a:lnTo>
                    <a:pt x="362274" y="40392"/>
                  </a:lnTo>
                  <a:cubicBezTo>
                    <a:pt x="192497" y="40392"/>
                    <a:pt x="55147" y="140387"/>
                    <a:pt x="55147" y="26337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872203" y="1843078"/>
            <a:ext cx="4179635" cy="1888363"/>
            <a:chOff x="0" y="0"/>
            <a:chExt cx="5572847" cy="25178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72847" cy="2517817"/>
            </a:xfrm>
            <a:custGeom>
              <a:avLst/>
              <a:gdLst/>
              <a:ahLst/>
              <a:cxnLst/>
              <a:rect l="l" t="t" r="r" b="b"/>
              <a:pathLst>
                <a:path w="5572847" h="2517817">
                  <a:moveTo>
                    <a:pt x="0" y="0"/>
                  </a:moveTo>
                  <a:lnTo>
                    <a:pt x="5572847" y="0"/>
                  </a:lnTo>
                  <a:lnTo>
                    <a:pt x="5572847" y="2517817"/>
                  </a:lnTo>
                  <a:lnTo>
                    <a:pt x="0" y="25178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5572847" cy="25082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643"/>
                </a:lnSpc>
              </a:pPr>
              <a:r>
                <a:rPr lang="en-US" sz="42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Respuestas abiertas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50765" y="5775033"/>
            <a:ext cx="4805461" cy="1693037"/>
            <a:chOff x="0" y="0"/>
            <a:chExt cx="5891850" cy="2075788"/>
          </a:xfrm>
        </p:grpSpPr>
        <p:sp>
          <p:nvSpPr>
            <p:cNvPr id="15" name="Freeform 15"/>
            <p:cNvSpPr/>
            <p:nvPr/>
          </p:nvSpPr>
          <p:spPr>
            <a:xfrm>
              <a:off x="30149" y="16891"/>
              <a:ext cx="5831629" cy="2042033"/>
            </a:xfrm>
            <a:custGeom>
              <a:avLst/>
              <a:gdLst/>
              <a:ahLst/>
              <a:cxnLst/>
              <a:rect l="l" t="t" r="r" b="b"/>
              <a:pathLst>
                <a:path w="5831629" h="2042033">
                  <a:moveTo>
                    <a:pt x="0" y="204216"/>
                  </a:moveTo>
                  <a:cubicBezTo>
                    <a:pt x="0" y="91440"/>
                    <a:pt x="164118" y="0"/>
                    <a:pt x="366772" y="0"/>
                  </a:cubicBezTo>
                  <a:lnTo>
                    <a:pt x="5464856" y="0"/>
                  </a:lnTo>
                  <a:cubicBezTo>
                    <a:pt x="5667284" y="0"/>
                    <a:pt x="5831628" y="91440"/>
                    <a:pt x="5831628" y="204216"/>
                  </a:cubicBezTo>
                  <a:lnTo>
                    <a:pt x="5831628" y="1837817"/>
                  </a:lnTo>
                  <a:cubicBezTo>
                    <a:pt x="5831628" y="1950593"/>
                    <a:pt x="5667510" y="2042033"/>
                    <a:pt x="5464856" y="2042033"/>
                  </a:cubicBezTo>
                  <a:lnTo>
                    <a:pt x="366772" y="2042033"/>
                  </a:lnTo>
                  <a:cubicBezTo>
                    <a:pt x="164344" y="2042033"/>
                    <a:pt x="0" y="1950593"/>
                    <a:pt x="0" y="1837817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5891893" cy="2075815"/>
            </a:xfrm>
            <a:custGeom>
              <a:avLst/>
              <a:gdLst/>
              <a:ahLst/>
              <a:cxnLst/>
              <a:rect l="l" t="t" r="r" b="b"/>
              <a:pathLst>
                <a:path w="5891893" h="2075815">
                  <a:moveTo>
                    <a:pt x="0" y="221107"/>
                  </a:moveTo>
                  <a:cubicBezTo>
                    <a:pt x="0" y="98933"/>
                    <a:pt x="177946" y="0"/>
                    <a:pt x="396921" y="0"/>
                  </a:cubicBezTo>
                  <a:lnTo>
                    <a:pt x="5495005" y="0"/>
                  </a:lnTo>
                  <a:lnTo>
                    <a:pt x="5495005" y="16891"/>
                  </a:lnTo>
                  <a:lnTo>
                    <a:pt x="5495005" y="0"/>
                  </a:lnTo>
                  <a:cubicBezTo>
                    <a:pt x="5713981" y="0"/>
                    <a:pt x="5891893" y="98933"/>
                    <a:pt x="5891893" y="221107"/>
                  </a:cubicBezTo>
                  <a:lnTo>
                    <a:pt x="5861777" y="221107"/>
                  </a:lnTo>
                  <a:lnTo>
                    <a:pt x="5891893" y="221107"/>
                  </a:lnTo>
                  <a:lnTo>
                    <a:pt x="5891893" y="1854708"/>
                  </a:lnTo>
                  <a:lnTo>
                    <a:pt x="5861777" y="1854708"/>
                  </a:lnTo>
                  <a:lnTo>
                    <a:pt x="5891893" y="1854708"/>
                  </a:lnTo>
                  <a:cubicBezTo>
                    <a:pt x="5891893" y="1976882"/>
                    <a:pt x="5713981" y="2075815"/>
                    <a:pt x="5495005" y="2075815"/>
                  </a:cubicBezTo>
                  <a:lnTo>
                    <a:pt x="5495005" y="2058924"/>
                  </a:lnTo>
                  <a:lnTo>
                    <a:pt x="5495005" y="2075815"/>
                  </a:lnTo>
                  <a:lnTo>
                    <a:pt x="396921" y="2075815"/>
                  </a:lnTo>
                  <a:lnTo>
                    <a:pt x="396921" y="2058924"/>
                  </a:lnTo>
                  <a:lnTo>
                    <a:pt x="396921" y="2075815"/>
                  </a:lnTo>
                  <a:cubicBezTo>
                    <a:pt x="177946" y="2075815"/>
                    <a:pt x="0" y="1976882"/>
                    <a:pt x="0" y="1854708"/>
                  </a:cubicBezTo>
                  <a:lnTo>
                    <a:pt x="0" y="221107"/>
                  </a:lnTo>
                  <a:lnTo>
                    <a:pt x="30149" y="221107"/>
                  </a:lnTo>
                  <a:lnTo>
                    <a:pt x="0" y="221107"/>
                  </a:lnTo>
                  <a:moveTo>
                    <a:pt x="60524" y="221107"/>
                  </a:moveTo>
                  <a:lnTo>
                    <a:pt x="60524" y="1854708"/>
                  </a:lnTo>
                  <a:lnTo>
                    <a:pt x="30149" y="1854708"/>
                  </a:lnTo>
                  <a:lnTo>
                    <a:pt x="60524" y="1854708"/>
                  </a:lnTo>
                  <a:cubicBezTo>
                    <a:pt x="60524" y="1958086"/>
                    <a:pt x="211041" y="2041906"/>
                    <a:pt x="396921" y="2041906"/>
                  </a:cubicBezTo>
                  <a:lnTo>
                    <a:pt x="5495005" y="2041906"/>
                  </a:lnTo>
                  <a:cubicBezTo>
                    <a:pt x="5681112" y="2041906"/>
                    <a:pt x="5831402" y="1957959"/>
                    <a:pt x="5831402" y="1854708"/>
                  </a:cubicBezTo>
                  <a:lnTo>
                    <a:pt x="5831402" y="221107"/>
                  </a:lnTo>
                  <a:cubicBezTo>
                    <a:pt x="5831402" y="117729"/>
                    <a:pt x="5680885" y="33909"/>
                    <a:pt x="5495005" y="33909"/>
                  </a:cubicBezTo>
                  <a:lnTo>
                    <a:pt x="396921" y="33909"/>
                  </a:lnTo>
                  <a:lnTo>
                    <a:pt x="396921" y="16891"/>
                  </a:lnTo>
                  <a:lnTo>
                    <a:pt x="396921" y="33909"/>
                  </a:lnTo>
                  <a:cubicBezTo>
                    <a:pt x="210815" y="33909"/>
                    <a:pt x="60524" y="117856"/>
                    <a:pt x="60524" y="221107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546629" y="5800497"/>
            <a:ext cx="4480057" cy="1615944"/>
            <a:chOff x="0" y="0"/>
            <a:chExt cx="5973409" cy="21545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73409" cy="2154592"/>
            </a:xfrm>
            <a:custGeom>
              <a:avLst/>
              <a:gdLst/>
              <a:ahLst/>
              <a:cxnLst/>
              <a:rect l="l" t="t" r="r" b="b"/>
              <a:pathLst>
                <a:path w="5973409" h="2154592">
                  <a:moveTo>
                    <a:pt x="0" y="0"/>
                  </a:moveTo>
                  <a:lnTo>
                    <a:pt x="5973409" y="0"/>
                  </a:lnTo>
                  <a:lnTo>
                    <a:pt x="5973409" y="2154592"/>
                  </a:lnTo>
                  <a:lnTo>
                    <a:pt x="0" y="2154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973409" cy="2154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023"/>
                </a:lnSpc>
              </a:pPr>
              <a:r>
                <a:rPr lang="en-US" sz="2799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A mayor conocimiento tecnológico, se obtiene mayor información.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50765" y="4055291"/>
            <a:ext cx="4139630" cy="1556841"/>
            <a:chOff x="0" y="0"/>
            <a:chExt cx="5519507" cy="2075788"/>
          </a:xfrm>
        </p:grpSpPr>
        <p:sp>
          <p:nvSpPr>
            <p:cNvPr id="21" name="Freeform 21"/>
            <p:cNvSpPr/>
            <p:nvPr/>
          </p:nvSpPr>
          <p:spPr>
            <a:xfrm>
              <a:off x="28243" y="16891"/>
              <a:ext cx="5463092" cy="2042033"/>
            </a:xfrm>
            <a:custGeom>
              <a:avLst/>
              <a:gdLst/>
              <a:ahLst/>
              <a:cxnLst/>
              <a:rect l="l" t="t" r="r" b="b"/>
              <a:pathLst>
                <a:path w="5463092" h="2042033">
                  <a:moveTo>
                    <a:pt x="0" y="204216"/>
                  </a:moveTo>
                  <a:cubicBezTo>
                    <a:pt x="0" y="91440"/>
                    <a:pt x="153747" y="0"/>
                    <a:pt x="343594" y="0"/>
                  </a:cubicBezTo>
                  <a:lnTo>
                    <a:pt x="5119498" y="0"/>
                  </a:lnTo>
                  <a:cubicBezTo>
                    <a:pt x="5309133" y="0"/>
                    <a:pt x="5463092" y="91440"/>
                    <a:pt x="5463092" y="204216"/>
                  </a:cubicBezTo>
                  <a:lnTo>
                    <a:pt x="5463092" y="1837817"/>
                  </a:lnTo>
                  <a:cubicBezTo>
                    <a:pt x="5463092" y="1950593"/>
                    <a:pt x="5309346" y="2042033"/>
                    <a:pt x="5119498" y="2042033"/>
                  </a:cubicBezTo>
                  <a:lnTo>
                    <a:pt x="343594" y="2042033"/>
                  </a:lnTo>
                  <a:cubicBezTo>
                    <a:pt x="153959" y="2042033"/>
                    <a:pt x="0" y="1950593"/>
                    <a:pt x="0" y="1837817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5519550" cy="2075815"/>
            </a:xfrm>
            <a:custGeom>
              <a:avLst/>
              <a:gdLst/>
              <a:ahLst/>
              <a:cxnLst/>
              <a:rect l="l" t="t" r="r" b="b"/>
              <a:pathLst>
                <a:path w="5519550" h="2075815">
                  <a:moveTo>
                    <a:pt x="0" y="221107"/>
                  </a:moveTo>
                  <a:cubicBezTo>
                    <a:pt x="0" y="98933"/>
                    <a:pt x="166700" y="0"/>
                    <a:pt x="371837" y="0"/>
                  </a:cubicBezTo>
                  <a:lnTo>
                    <a:pt x="5147741" y="0"/>
                  </a:lnTo>
                  <a:lnTo>
                    <a:pt x="5147741" y="16891"/>
                  </a:lnTo>
                  <a:lnTo>
                    <a:pt x="5147741" y="0"/>
                  </a:lnTo>
                  <a:cubicBezTo>
                    <a:pt x="5352878" y="0"/>
                    <a:pt x="5519550" y="98933"/>
                    <a:pt x="5519550" y="221107"/>
                  </a:cubicBezTo>
                  <a:lnTo>
                    <a:pt x="5491335" y="221107"/>
                  </a:lnTo>
                  <a:lnTo>
                    <a:pt x="5519550" y="221107"/>
                  </a:lnTo>
                  <a:lnTo>
                    <a:pt x="5519550" y="1854708"/>
                  </a:lnTo>
                  <a:lnTo>
                    <a:pt x="5491335" y="1854708"/>
                  </a:lnTo>
                  <a:lnTo>
                    <a:pt x="5519550" y="1854708"/>
                  </a:lnTo>
                  <a:cubicBezTo>
                    <a:pt x="5519550" y="1976882"/>
                    <a:pt x="5352878" y="2075815"/>
                    <a:pt x="5147741" y="2075815"/>
                  </a:cubicBezTo>
                  <a:lnTo>
                    <a:pt x="5147741" y="2058924"/>
                  </a:lnTo>
                  <a:lnTo>
                    <a:pt x="5147741" y="2075815"/>
                  </a:lnTo>
                  <a:lnTo>
                    <a:pt x="371837" y="2075815"/>
                  </a:lnTo>
                  <a:lnTo>
                    <a:pt x="371837" y="2058924"/>
                  </a:lnTo>
                  <a:lnTo>
                    <a:pt x="371837" y="2075815"/>
                  </a:lnTo>
                  <a:cubicBezTo>
                    <a:pt x="166700" y="2075815"/>
                    <a:pt x="0" y="1976882"/>
                    <a:pt x="0" y="1854708"/>
                  </a:cubicBezTo>
                  <a:lnTo>
                    <a:pt x="0" y="221107"/>
                  </a:lnTo>
                  <a:lnTo>
                    <a:pt x="28243" y="221107"/>
                  </a:lnTo>
                  <a:lnTo>
                    <a:pt x="0" y="221107"/>
                  </a:lnTo>
                  <a:moveTo>
                    <a:pt x="56699" y="221107"/>
                  </a:moveTo>
                  <a:lnTo>
                    <a:pt x="56699" y="1854708"/>
                  </a:lnTo>
                  <a:lnTo>
                    <a:pt x="28243" y="1854708"/>
                  </a:lnTo>
                  <a:lnTo>
                    <a:pt x="56699" y="1854708"/>
                  </a:lnTo>
                  <a:cubicBezTo>
                    <a:pt x="56699" y="1958086"/>
                    <a:pt x="197704" y="2041906"/>
                    <a:pt x="371837" y="2041906"/>
                  </a:cubicBezTo>
                  <a:lnTo>
                    <a:pt x="5147741" y="2041906"/>
                  </a:lnTo>
                  <a:cubicBezTo>
                    <a:pt x="5322086" y="2041906"/>
                    <a:pt x="5462879" y="1957959"/>
                    <a:pt x="5462879" y="1854708"/>
                  </a:cubicBezTo>
                  <a:lnTo>
                    <a:pt x="5462879" y="221107"/>
                  </a:lnTo>
                  <a:cubicBezTo>
                    <a:pt x="5462879" y="117729"/>
                    <a:pt x="5321874" y="33909"/>
                    <a:pt x="5147741" y="33909"/>
                  </a:cubicBezTo>
                  <a:lnTo>
                    <a:pt x="371837" y="33909"/>
                  </a:lnTo>
                  <a:lnTo>
                    <a:pt x="371837" y="16891"/>
                  </a:lnTo>
                  <a:lnTo>
                    <a:pt x="371837" y="33909"/>
                  </a:lnTo>
                  <a:cubicBezTo>
                    <a:pt x="197492" y="33909"/>
                    <a:pt x="56699" y="117856"/>
                    <a:pt x="56699" y="221107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546629" y="4025739"/>
            <a:ext cx="3954649" cy="1615944"/>
            <a:chOff x="0" y="0"/>
            <a:chExt cx="5272865" cy="215459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72865" cy="2154592"/>
            </a:xfrm>
            <a:custGeom>
              <a:avLst/>
              <a:gdLst/>
              <a:ahLst/>
              <a:cxnLst/>
              <a:rect l="l" t="t" r="r" b="b"/>
              <a:pathLst>
                <a:path w="5272865" h="2154592">
                  <a:moveTo>
                    <a:pt x="0" y="0"/>
                  </a:moveTo>
                  <a:lnTo>
                    <a:pt x="5272865" y="0"/>
                  </a:lnTo>
                  <a:lnTo>
                    <a:pt x="5272865" y="2154592"/>
                  </a:lnTo>
                  <a:lnTo>
                    <a:pt x="0" y="2154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5272865" cy="2154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just">
                <a:lnSpc>
                  <a:spcPts val="3023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El conocimiento en tecnología nos permite ahorrar mucho tiempo.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50765" y="7849070"/>
            <a:ext cx="5521436" cy="1277058"/>
            <a:chOff x="0" y="0"/>
            <a:chExt cx="7361915" cy="1702744"/>
          </a:xfrm>
        </p:grpSpPr>
        <p:sp>
          <p:nvSpPr>
            <p:cNvPr id="27" name="Freeform 27"/>
            <p:cNvSpPr/>
            <p:nvPr/>
          </p:nvSpPr>
          <p:spPr>
            <a:xfrm>
              <a:off x="37671" y="13855"/>
              <a:ext cx="7286668" cy="1675056"/>
            </a:xfrm>
            <a:custGeom>
              <a:avLst/>
              <a:gdLst/>
              <a:ahLst/>
              <a:cxnLst/>
              <a:rect l="l" t="t" r="r" b="b"/>
              <a:pathLst>
                <a:path w="7286668" h="1675056">
                  <a:moveTo>
                    <a:pt x="0" y="167516"/>
                  </a:moveTo>
                  <a:cubicBezTo>
                    <a:pt x="0" y="75008"/>
                    <a:pt x="205067" y="0"/>
                    <a:pt x="458285" y="0"/>
                  </a:cubicBezTo>
                  <a:lnTo>
                    <a:pt x="6828383" y="0"/>
                  </a:lnTo>
                  <a:cubicBezTo>
                    <a:pt x="7081318" y="0"/>
                    <a:pt x="7286668" y="75008"/>
                    <a:pt x="7286668" y="167516"/>
                  </a:cubicBezTo>
                  <a:lnTo>
                    <a:pt x="7286668" y="1507540"/>
                  </a:lnTo>
                  <a:cubicBezTo>
                    <a:pt x="7286668" y="1600049"/>
                    <a:pt x="7081601" y="1675056"/>
                    <a:pt x="6828383" y="1675056"/>
                  </a:cubicBezTo>
                  <a:lnTo>
                    <a:pt x="458285" y="1675056"/>
                  </a:lnTo>
                  <a:cubicBezTo>
                    <a:pt x="205350" y="1675056"/>
                    <a:pt x="0" y="1600049"/>
                    <a:pt x="0" y="150754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361958" cy="1702771"/>
            </a:xfrm>
            <a:custGeom>
              <a:avLst/>
              <a:gdLst/>
              <a:ahLst/>
              <a:cxnLst/>
              <a:rect l="l" t="t" r="r" b="b"/>
              <a:pathLst>
                <a:path w="7361958" h="1702771">
                  <a:moveTo>
                    <a:pt x="0" y="181371"/>
                  </a:moveTo>
                  <a:cubicBezTo>
                    <a:pt x="0" y="81154"/>
                    <a:pt x="222344" y="0"/>
                    <a:pt x="495956" y="0"/>
                  </a:cubicBezTo>
                  <a:lnTo>
                    <a:pt x="6866054" y="0"/>
                  </a:lnTo>
                  <a:lnTo>
                    <a:pt x="6866054" y="13855"/>
                  </a:lnTo>
                  <a:lnTo>
                    <a:pt x="6866054" y="0"/>
                  </a:lnTo>
                  <a:cubicBezTo>
                    <a:pt x="7139665" y="0"/>
                    <a:pt x="7361958" y="81154"/>
                    <a:pt x="7361958" y="181371"/>
                  </a:cubicBezTo>
                  <a:lnTo>
                    <a:pt x="7324339" y="181371"/>
                  </a:lnTo>
                  <a:lnTo>
                    <a:pt x="7361958" y="181371"/>
                  </a:lnTo>
                  <a:lnTo>
                    <a:pt x="7361958" y="1521395"/>
                  </a:lnTo>
                  <a:lnTo>
                    <a:pt x="7324339" y="1521395"/>
                  </a:lnTo>
                  <a:lnTo>
                    <a:pt x="7361958" y="1521395"/>
                  </a:lnTo>
                  <a:cubicBezTo>
                    <a:pt x="7361958" y="1621613"/>
                    <a:pt x="7139665" y="1702771"/>
                    <a:pt x="6866054" y="1702771"/>
                  </a:cubicBezTo>
                  <a:lnTo>
                    <a:pt x="6866054" y="1688911"/>
                  </a:lnTo>
                  <a:lnTo>
                    <a:pt x="6866054" y="1702771"/>
                  </a:lnTo>
                  <a:lnTo>
                    <a:pt x="495956" y="1702771"/>
                  </a:lnTo>
                  <a:lnTo>
                    <a:pt x="495956" y="1688911"/>
                  </a:lnTo>
                  <a:lnTo>
                    <a:pt x="495956" y="1702771"/>
                  </a:lnTo>
                  <a:cubicBezTo>
                    <a:pt x="222344" y="1702771"/>
                    <a:pt x="0" y="1621613"/>
                    <a:pt x="0" y="1521395"/>
                  </a:cubicBezTo>
                  <a:lnTo>
                    <a:pt x="0" y="181371"/>
                  </a:lnTo>
                  <a:lnTo>
                    <a:pt x="37671" y="181371"/>
                  </a:lnTo>
                  <a:lnTo>
                    <a:pt x="0" y="181371"/>
                  </a:lnTo>
                  <a:moveTo>
                    <a:pt x="75625" y="181371"/>
                  </a:moveTo>
                  <a:lnTo>
                    <a:pt x="75625" y="1521395"/>
                  </a:lnTo>
                  <a:lnTo>
                    <a:pt x="37671" y="1521395"/>
                  </a:lnTo>
                  <a:lnTo>
                    <a:pt x="75625" y="1521395"/>
                  </a:lnTo>
                  <a:cubicBezTo>
                    <a:pt x="75625" y="1606195"/>
                    <a:pt x="263698" y="1674951"/>
                    <a:pt x="495956" y="1674951"/>
                  </a:cubicBezTo>
                  <a:lnTo>
                    <a:pt x="6866054" y="1674951"/>
                  </a:lnTo>
                  <a:cubicBezTo>
                    <a:pt x="7098595" y="1674951"/>
                    <a:pt x="7286385" y="1606091"/>
                    <a:pt x="7286385" y="1521395"/>
                  </a:cubicBezTo>
                  <a:lnTo>
                    <a:pt x="7286385" y="181371"/>
                  </a:lnTo>
                  <a:cubicBezTo>
                    <a:pt x="7286385" y="96572"/>
                    <a:pt x="7098312" y="27815"/>
                    <a:pt x="6866054" y="27815"/>
                  </a:cubicBezTo>
                  <a:lnTo>
                    <a:pt x="495956" y="27815"/>
                  </a:lnTo>
                  <a:lnTo>
                    <a:pt x="495956" y="13855"/>
                  </a:lnTo>
                  <a:lnTo>
                    <a:pt x="495956" y="27815"/>
                  </a:lnTo>
                  <a:cubicBezTo>
                    <a:pt x="263414" y="27815"/>
                    <a:pt x="75625" y="96676"/>
                    <a:pt x="75625" y="181371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546629" y="7697916"/>
            <a:ext cx="5164554" cy="1615944"/>
            <a:chOff x="0" y="0"/>
            <a:chExt cx="6886072" cy="215459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886072" cy="2154592"/>
            </a:xfrm>
            <a:custGeom>
              <a:avLst/>
              <a:gdLst/>
              <a:ahLst/>
              <a:cxnLst/>
              <a:rect l="l" t="t" r="r" b="b"/>
              <a:pathLst>
                <a:path w="6886072" h="2154592">
                  <a:moveTo>
                    <a:pt x="0" y="0"/>
                  </a:moveTo>
                  <a:lnTo>
                    <a:pt x="6886072" y="0"/>
                  </a:lnTo>
                  <a:lnTo>
                    <a:pt x="6886072" y="2154592"/>
                  </a:lnTo>
                  <a:lnTo>
                    <a:pt x="0" y="2154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6886072" cy="2154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just">
                <a:lnSpc>
                  <a:spcPts val="3023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A medida que vamos aprendiendo, tenemos mayor capacidad de desenvolvernos.</a:t>
              </a:r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-240935" y="1832975"/>
            <a:ext cx="3584850" cy="1522616"/>
            <a:chOff x="0" y="0"/>
            <a:chExt cx="4779800" cy="203015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79772" cy="2030095"/>
            </a:xfrm>
            <a:custGeom>
              <a:avLst/>
              <a:gdLst/>
              <a:ahLst/>
              <a:cxnLst/>
              <a:rect l="l" t="t" r="r" b="b"/>
              <a:pathLst>
                <a:path w="4779772" h="2030095">
                  <a:moveTo>
                    <a:pt x="0" y="0"/>
                  </a:moveTo>
                  <a:lnTo>
                    <a:pt x="4779772" y="0"/>
                  </a:lnTo>
                  <a:lnTo>
                    <a:pt x="4779772" y="2030095"/>
                  </a:lnTo>
                  <a:lnTo>
                    <a:pt x="0" y="203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31292" t="-15110" r="-119266" b="-400082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4528820" y="2209782"/>
            <a:ext cx="869770" cy="938549"/>
            <a:chOff x="0" y="0"/>
            <a:chExt cx="1159693" cy="125139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59637" cy="1251458"/>
            </a:xfrm>
            <a:custGeom>
              <a:avLst/>
              <a:gdLst/>
              <a:ahLst/>
              <a:cxnLst/>
              <a:rect l="l" t="t" r="r" b="b"/>
              <a:pathLst>
                <a:path w="1159637" h="1251458">
                  <a:moveTo>
                    <a:pt x="0" y="0"/>
                  </a:moveTo>
                  <a:lnTo>
                    <a:pt x="1159637" y="0"/>
                  </a:lnTo>
                  <a:lnTo>
                    <a:pt x="1159637" y="1251458"/>
                  </a:lnTo>
                  <a:lnTo>
                    <a:pt x="0" y="1251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72598" t="-66033" r="-302212" b="-66972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3155950" y="2373037"/>
            <a:ext cx="11125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Si(1)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196840" y="2373035"/>
            <a:ext cx="30937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No(7)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889584"/>
            <a:ext cx="6477000" cy="7373894"/>
            <a:chOff x="0" y="0"/>
            <a:chExt cx="8636000" cy="983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36000" cy="9831832"/>
            </a:xfrm>
            <a:custGeom>
              <a:avLst/>
              <a:gdLst/>
              <a:ahLst/>
              <a:cxnLst/>
              <a:rect l="l" t="t" r="r" b="b"/>
              <a:pathLst>
                <a:path w="8636000" h="9831832">
                  <a:moveTo>
                    <a:pt x="0" y="0"/>
                  </a:moveTo>
                  <a:lnTo>
                    <a:pt x="8636000" y="0"/>
                  </a:lnTo>
                  <a:lnTo>
                    <a:pt x="8636000" y="9831832"/>
                  </a:lnTo>
                  <a:lnTo>
                    <a:pt x="0" y="9831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" r="-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8660" y="579796"/>
            <a:ext cx="12115800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Preferencia de las capacitaciones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72840" y="2569845"/>
            <a:ext cx="30937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Presencial (8)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59733" y="1900768"/>
            <a:ext cx="4596674" cy="3300312"/>
            <a:chOff x="0" y="0"/>
            <a:chExt cx="6128899" cy="4400416"/>
          </a:xfrm>
        </p:grpSpPr>
        <p:sp>
          <p:nvSpPr>
            <p:cNvPr id="10" name="Freeform 10"/>
            <p:cNvSpPr/>
            <p:nvPr/>
          </p:nvSpPr>
          <p:spPr>
            <a:xfrm>
              <a:off x="14487" y="17018"/>
              <a:ext cx="6099852" cy="4366387"/>
            </a:xfrm>
            <a:custGeom>
              <a:avLst/>
              <a:gdLst/>
              <a:ahLst/>
              <a:cxnLst/>
              <a:rect l="l" t="t" r="r" b="b"/>
              <a:pathLst>
                <a:path w="6099852" h="4366387">
                  <a:moveTo>
                    <a:pt x="0" y="436626"/>
                  </a:moveTo>
                  <a:cubicBezTo>
                    <a:pt x="0" y="195453"/>
                    <a:pt x="168182" y="0"/>
                    <a:pt x="375577" y="0"/>
                  </a:cubicBezTo>
                  <a:lnTo>
                    <a:pt x="5724276" y="0"/>
                  </a:lnTo>
                  <a:cubicBezTo>
                    <a:pt x="5931779" y="0"/>
                    <a:pt x="6099852" y="195453"/>
                    <a:pt x="6099852" y="436626"/>
                  </a:cubicBezTo>
                  <a:lnTo>
                    <a:pt x="6099852" y="3929761"/>
                  </a:lnTo>
                  <a:cubicBezTo>
                    <a:pt x="6099852" y="4170934"/>
                    <a:pt x="5931670" y="4366387"/>
                    <a:pt x="5724276" y="4366387"/>
                  </a:cubicBezTo>
                  <a:lnTo>
                    <a:pt x="375686" y="4366387"/>
                  </a:lnTo>
                  <a:cubicBezTo>
                    <a:pt x="168182" y="4366387"/>
                    <a:pt x="109" y="4170934"/>
                    <a:pt x="109" y="3929761"/>
                  </a:cubicBezTo>
                  <a:close/>
                </a:path>
              </a:pathLst>
            </a:custGeom>
            <a:solidFill>
              <a:srgbClr val="D0D8E8">
                <a:alpha val="8078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28941" cy="4400423"/>
            </a:xfrm>
            <a:custGeom>
              <a:avLst/>
              <a:gdLst/>
              <a:ahLst/>
              <a:cxnLst/>
              <a:rect l="l" t="t" r="r" b="b"/>
              <a:pathLst>
                <a:path w="6128941" h="4400423">
                  <a:moveTo>
                    <a:pt x="0" y="453644"/>
                  </a:moveTo>
                  <a:cubicBezTo>
                    <a:pt x="0" y="203073"/>
                    <a:pt x="174717" y="0"/>
                    <a:pt x="390173" y="0"/>
                  </a:cubicBezTo>
                  <a:lnTo>
                    <a:pt x="5738763" y="0"/>
                  </a:lnTo>
                  <a:lnTo>
                    <a:pt x="5738763" y="16891"/>
                  </a:lnTo>
                  <a:lnTo>
                    <a:pt x="5738763" y="0"/>
                  </a:lnTo>
                  <a:cubicBezTo>
                    <a:pt x="5954218" y="0"/>
                    <a:pt x="6128941" y="203073"/>
                    <a:pt x="6128941" y="453644"/>
                  </a:cubicBezTo>
                  <a:lnTo>
                    <a:pt x="6114448" y="453644"/>
                  </a:lnTo>
                  <a:lnTo>
                    <a:pt x="6128941" y="453644"/>
                  </a:lnTo>
                  <a:lnTo>
                    <a:pt x="6128941" y="3946779"/>
                  </a:lnTo>
                  <a:lnTo>
                    <a:pt x="6114448" y="3946779"/>
                  </a:lnTo>
                  <a:lnTo>
                    <a:pt x="6128941" y="3946779"/>
                  </a:lnTo>
                  <a:cubicBezTo>
                    <a:pt x="6128941" y="4197350"/>
                    <a:pt x="5954218" y="4400423"/>
                    <a:pt x="5738763" y="4400423"/>
                  </a:cubicBezTo>
                  <a:lnTo>
                    <a:pt x="5738763" y="4383532"/>
                  </a:lnTo>
                  <a:lnTo>
                    <a:pt x="5738763" y="4400423"/>
                  </a:lnTo>
                  <a:lnTo>
                    <a:pt x="390173" y="4400423"/>
                  </a:lnTo>
                  <a:lnTo>
                    <a:pt x="390173" y="4383532"/>
                  </a:lnTo>
                  <a:lnTo>
                    <a:pt x="390173" y="4400423"/>
                  </a:lnTo>
                  <a:cubicBezTo>
                    <a:pt x="174717" y="4400423"/>
                    <a:pt x="0" y="4197350"/>
                    <a:pt x="0" y="3946779"/>
                  </a:cubicBezTo>
                  <a:lnTo>
                    <a:pt x="0" y="453644"/>
                  </a:lnTo>
                  <a:lnTo>
                    <a:pt x="14487" y="453644"/>
                  </a:lnTo>
                  <a:lnTo>
                    <a:pt x="0" y="453644"/>
                  </a:lnTo>
                  <a:moveTo>
                    <a:pt x="29083" y="453644"/>
                  </a:moveTo>
                  <a:lnTo>
                    <a:pt x="29083" y="3946779"/>
                  </a:lnTo>
                  <a:lnTo>
                    <a:pt x="14487" y="3946779"/>
                  </a:lnTo>
                  <a:lnTo>
                    <a:pt x="29083" y="3946779"/>
                  </a:lnTo>
                  <a:cubicBezTo>
                    <a:pt x="29083" y="4178554"/>
                    <a:pt x="190729" y="4366514"/>
                    <a:pt x="390173" y="4366514"/>
                  </a:cubicBezTo>
                  <a:lnTo>
                    <a:pt x="5738763" y="4366514"/>
                  </a:lnTo>
                  <a:cubicBezTo>
                    <a:pt x="5938206" y="4366514"/>
                    <a:pt x="6099852" y="4178554"/>
                    <a:pt x="6099852" y="3946779"/>
                  </a:cubicBezTo>
                  <a:lnTo>
                    <a:pt x="6099852" y="453644"/>
                  </a:lnTo>
                  <a:cubicBezTo>
                    <a:pt x="6099852" y="221869"/>
                    <a:pt x="5938206" y="33909"/>
                    <a:pt x="5738763" y="33909"/>
                  </a:cubicBezTo>
                  <a:lnTo>
                    <a:pt x="390173" y="33909"/>
                  </a:lnTo>
                  <a:lnTo>
                    <a:pt x="390173" y="16891"/>
                  </a:lnTo>
                  <a:lnTo>
                    <a:pt x="390173" y="33909"/>
                  </a:lnTo>
                  <a:cubicBezTo>
                    <a:pt x="190729" y="33909"/>
                    <a:pt x="29083" y="221869"/>
                    <a:pt x="29083" y="453644"/>
                  </a:cubicBezTo>
                  <a:close/>
                </a:path>
              </a:pathLst>
            </a:custGeom>
            <a:solidFill>
              <a:srgbClr val="D0D8E8">
                <a:alpha val="8078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319752" y="1967388"/>
            <a:ext cx="4315748" cy="3167072"/>
            <a:chOff x="0" y="0"/>
            <a:chExt cx="5754331" cy="4222763"/>
          </a:xfrm>
        </p:grpSpPr>
        <p:sp>
          <p:nvSpPr>
            <p:cNvPr id="13" name="Freeform 13"/>
            <p:cNvSpPr/>
            <p:nvPr/>
          </p:nvSpPr>
          <p:spPr>
            <a:xfrm>
              <a:off x="14466" y="22207"/>
              <a:ext cx="5725328" cy="4178458"/>
            </a:xfrm>
            <a:custGeom>
              <a:avLst/>
              <a:gdLst/>
              <a:ahLst/>
              <a:cxnLst/>
              <a:rect l="l" t="t" r="r" b="b"/>
              <a:pathLst>
                <a:path w="5725328" h="4178458">
                  <a:moveTo>
                    <a:pt x="0" y="417796"/>
                  </a:moveTo>
                  <a:cubicBezTo>
                    <a:pt x="0" y="186940"/>
                    <a:pt x="123447" y="0"/>
                    <a:pt x="275716" y="0"/>
                  </a:cubicBezTo>
                  <a:lnTo>
                    <a:pt x="5449611" y="0"/>
                  </a:lnTo>
                  <a:cubicBezTo>
                    <a:pt x="5601880" y="0"/>
                    <a:pt x="5725327" y="187105"/>
                    <a:pt x="5725327" y="417796"/>
                  </a:cubicBezTo>
                  <a:lnTo>
                    <a:pt x="5725327" y="3760662"/>
                  </a:lnTo>
                  <a:cubicBezTo>
                    <a:pt x="5725327" y="3991519"/>
                    <a:pt x="5601880" y="4178458"/>
                    <a:pt x="5449611" y="4178458"/>
                  </a:cubicBezTo>
                  <a:lnTo>
                    <a:pt x="275825" y="4178458"/>
                  </a:lnTo>
                  <a:cubicBezTo>
                    <a:pt x="123555" y="4178458"/>
                    <a:pt x="108" y="3991353"/>
                    <a:pt x="108" y="3760662"/>
                  </a:cubicBezTo>
                  <a:close/>
                </a:path>
              </a:pathLst>
            </a:custGeom>
            <a:blipFill>
              <a:blip r:embed="rId3"/>
              <a:stretch>
                <a:fillRect l="-252" t="-1885" r="-253" b="-151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754501" cy="4222847"/>
            </a:xfrm>
            <a:custGeom>
              <a:avLst/>
              <a:gdLst/>
              <a:ahLst/>
              <a:cxnLst/>
              <a:rect l="l" t="t" r="r" b="b"/>
              <a:pathLst>
                <a:path w="5754501" h="4222847">
                  <a:moveTo>
                    <a:pt x="0" y="440003"/>
                  </a:moveTo>
                  <a:cubicBezTo>
                    <a:pt x="0" y="196883"/>
                    <a:pt x="129973" y="0"/>
                    <a:pt x="290291" y="0"/>
                  </a:cubicBezTo>
                  <a:lnTo>
                    <a:pt x="5464186" y="0"/>
                  </a:lnTo>
                  <a:lnTo>
                    <a:pt x="5464186" y="22042"/>
                  </a:lnTo>
                  <a:lnTo>
                    <a:pt x="5464186" y="0"/>
                  </a:lnTo>
                  <a:cubicBezTo>
                    <a:pt x="5624395" y="0"/>
                    <a:pt x="5754501" y="196883"/>
                    <a:pt x="5754501" y="440003"/>
                  </a:cubicBezTo>
                  <a:lnTo>
                    <a:pt x="5740010" y="440003"/>
                  </a:lnTo>
                  <a:lnTo>
                    <a:pt x="5754501" y="440003"/>
                  </a:lnTo>
                  <a:lnTo>
                    <a:pt x="5754501" y="3782869"/>
                  </a:lnTo>
                  <a:lnTo>
                    <a:pt x="5740010" y="3782869"/>
                  </a:lnTo>
                  <a:lnTo>
                    <a:pt x="5754501" y="3782869"/>
                  </a:lnTo>
                  <a:cubicBezTo>
                    <a:pt x="5754501" y="4025990"/>
                    <a:pt x="5624504" y="4222847"/>
                    <a:pt x="5464186" y="4222847"/>
                  </a:cubicBezTo>
                  <a:lnTo>
                    <a:pt x="5464186" y="4200831"/>
                  </a:lnTo>
                  <a:lnTo>
                    <a:pt x="5464186" y="4222847"/>
                  </a:lnTo>
                  <a:lnTo>
                    <a:pt x="290291" y="4222847"/>
                  </a:lnTo>
                  <a:lnTo>
                    <a:pt x="290291" y="4200831"/>
                  </a:lnTo>
                  <a:lnTo>
                    <a:pt x="290291" y="4222847"/>
                  </a:lnTo>
                  <a:cubicBezTo>
                    <a:pt x="129973" y="4222707"/>
                    <a:pt x="0" y="4025824"/>
                    <a:pt x="0" y="3782869"/>
                  </a:cubicBezTo>
                  <a:lnTo>
                    <a:pt x="0" y="440003"/>
                  </a:lnTo>
                  <a:lnTo>
                    <a:pt x="14466" y="440003"/>
                  </a:lnTo>
                  <a:lnTo>
                    <a:pt x="0" y="440003"/>
                  </a:lnTo>
                  <a:moveTo>
                    <a:pt x="29040" y="440003"/>
                  </a:moveTo>
                  <a:lnTo>
                    <a:pt x="29040" y="3782869"/>
                  </a:lnTo>
                  <a:lnTo>
                    <a:pt x="14466" y="3782869"/>
                  </a:lnTo>
                  <a:lnTo>
                    <a:pt x="29040" y="3782869"/>
                  </a:lnTo>
                  <a:cubicBezTo>
                    <a:pt x="29040" y="4001297"/>
                    <a:pt x="145961" y="4178624"/>
                    <a:pt x="290291" y="4178624"/>
                  </a:cubicBezTo>
                  <a:lnTo>
                    <a:pt x="5464186" y="4178624"/>
                  </a:lnTo>
                  <a:cubicBezTo>
                    <a:pt x="5608515" y="4178624"/>
                    <a:pt x="5725437" y="4001296"/>
                    <a:pt x="5725437" y="3782869"/>
                  </a:cubicBezTo>
                  <a:lnTo>
                    <a:pt x="5725437" y="440003"/>
                  </a:lnTo>
                  <a:cubicBezTo>
                    <a:pt x="5725437" y="221576"/>
                    <a:pt x="5608515" y="44249"/>
                    <a:pt x="5464186" y="44249"/>
                  </a:cubicBezTo>
                  <a:lnTo>
                    <a:pt x="290291" y="44249"/>
                  </a:lnTo>
                  <a:lnTo>
                    <a:pt x="290291" y="22042"/>
                  </a:lnTo>
                  <a:lnTo>
                    <a:pt x="290291" y="44249"/>
                  </a:lnTo>
                  <a:cubicBezTo>
                    <a:pt x="145961" y="44249"/>
                    <a:pt x="29040" y="221576"/>
                    <a:pt x="29040" y="4400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159733" y="5576531"/>
            <a:ext cx="7741609" cy="3381395"/>
            <a:chOff x="0" y="0"/>
            <a:chExt cx="2038942" cy="8905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38942" cy="890573"/>
            </a:xfrm>
            <a:custGeom>
              <a:avLst/>
              <a:gdLst/>
              <a:ahLst/>
              <a:cxnLst/>
              <a:rect l="l" t="t" r="r" b="b"/>
              <a:pathLst>
                <a:path w="2038942" h="890573">
                  <a:moveTo>
                    <a:pt x="17001" y="0"/>
                  </a:moveTo>
                  <a:lnTo>
                    <a:pt x="2021942" y="0"/>
                  </a:lnTo>
                  <a:cubicBezTo>
                    <a:pt x="2031331" y="0"/>
                    <a:pt x="2038942" y="7611"/>
                    <a:pt x="2038942" y="17001"/>
                  </a:cubicBezTo>
                  <a:lnTo>
                    <a:pt x="2038942" y="873572"/>
                  </a:lnTo>
                  <a:cubicBezTo>
                    <a:pt x="2038942" y="882962"/>
                    <a:pt x="2031331" y="890573"/>
                    <a:pt x="2021942" y="890573"/>
                  </a:cubicBezTo>
                  <a:lnTo>
                    <a:pt x="17001" y="890573"/>
                  </a:lnTo>
                  <a:cubicBezTo>
                    <a:pt x="7611" y="890573"/>
                    <a:pt x="0" y="882962"/>
                    <a:pt x="0" y="873572"/>
                  </a:cubicBezTo>
                  <a:lnTo>
                    <a:pt x="0" y="17001"/>
                  </a:lnTo>
                  <a:cubicBezTo>
                    <a:pt x="0" y="7611"/>
                    <a:pt x="7611" y="0"/>
                    <a:pt x="17001" y="0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038942" cy="89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19752" y="5743325"/>
            <a:ext cx="7449349" cy="296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Comentario adicional de encuestado</a:t>
            </a:r>
          </a:p>
          <a:p>
            <a:pPr marL="734058" lvl="1" indent="-367029" algn="l">
              <a:lnSpc>
                <a:spcPts val="367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“Prefiero que se haga presencial, ya que así puedo acudir a mi trabajo y a su vez asistir a una capacitación”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968132" y="71749"/>
            <a:ext cx="11352660" cy="116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Tabla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problemas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19769"/>
              </p:ext>
            </p:extLst>
          </p:nvPr>
        </p:nvGraphicFramePr>
        <p:xfrm>
          <a:off x="1028700" y="1544507"/>
          <a:ext cx="11911109" cy="8260658"/>
        </p:xfrm>
        <a:graphic>
          <a:graphicData uri="http://schemas.openxmlformats.org/drawingml/2006/table">
            <a:tbl>
              <a:tblPr/>
              <a:tblGrid>
                <a:gridCol w="5785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8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2325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 dirty="0" err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Problemas</a:t>
                      </a:r>
                      <a:r>
                        <a:rPr lang="en-US" sz="2800" b="1" spc="126" dirty="0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800" b="1" spc="126" dirty="0" err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Detectados</a:t>
                      </a:r>
                      <a:r>
                        <a:rPr lang="en-US" sz="2800" b="1" spc="126" dirty="0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endParaRPr lang="en-US" sz="2800" dirty="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Grado de Afectación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Prioridad 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6267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 dirty="0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Falta de </a:t>
                      </a:r>
                      <a:r>
                        <a:rPr lang="en-US" sz="2800" b="1" spc="126" dirty="0" err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Conocimientos</a:t>
                      </a:r>
                      <a:r>
                        <a:rPr lang="en-US" sz="2800" b="1" spc="126" dirty="0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800" b="1" spc="126" dirty="0" err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en</a:t>
                      </a:r>
                      <a:r>
                        <a:rPr lang="en-US" sz="2800" b="1" spc="126" dirty="0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800" b="1" spc="126" dirty="0" err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Herramientas</a:t>
                      </a:r>
                      <a:r>
                        <a:rPr lang="en-US" sz="2800" b="1" spc="126" dirty="0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lang="en-US" sz="2800" b="1" spc="126" dirty="0" err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Ofimática</a:t>
                      </a:r>
                      <a:r>
                        <a:rPr lang="en-US" sz="2800" b="1" spc="126" dirty="0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endParaRPr lang="en-US" sz="2800" dirty="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9940"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2800" b="1" spc="125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Errores Frecuentes en Cálculos Manuales 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3813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Desconocimiento General del Uso de Computadoras 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5732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Dificultad para archivar y recuperar información técnica 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1523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Baja Confianza Tecnológica Por Parte del Personal 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 dirty="0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2800" dirty="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76708" y="-116067"/>
            <a:ext cx="6845472" cy="10403067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0" y="890854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Freeform 4"/>
          <p:cNvSpPr/>
          <p:nvPr/>
        </p:nvSpPr>
        <p:spPr>
          <a:xfrm>
            <a:off x="3869231" y="910251"/>
            <a:ext cx="10164736" cy="9073871"/>
          </a:xfrm>
          <a:custGeom>
            <a:avLst/>
            <a:gdLst/>
            <a:ahLst/>
            <a:cxnLst/>
            <a:rect l="l" t="t" r="r" b="b"/>
            <a:pathLst>
              <a:path w="10164736" h="9073871">
                <a:moveTo>
                  <a:pt x="0" y="0"/>
                </a:moveTo>
                <a:lnTo>
                  <a:pt x="10164736" y="0"/>
                </a:lnTo>
                <a:lnTo>
                  <a:pt x="10164736" y="9073871"/>
                </a:lnTo>
                <a:lnTo>
                  <a:pt x="0" y="9073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8" r="-1480" b="-8510"/>
            </a:stretch>
          </a:blipFill>
        </p:spPr>
        <p:txBody>
          <a:bodyPr/>
          <a:lstStyle/>
          <a:p>
            <a:endParaRPr lang="es-VE" dirty="0"/>
          </a:p>
        </p:txBody>
      </p:sp>
      <p:sp>
        <p:nvSpPr>
          <p:cNvPr id="1048608" name="TextBox 8"/>
          <p:cNvSpPr txBox="1"/>
          <p:nvPr/>
        </p:nvSpPr>
        <p:spPr>
          <a:xfrm>
            <a:off x="-228600" y="789250"/>
            <a:ext cx="115824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1048609" name="TextBox 11"/>
          <p:cNvSpPr txBox="1"/>
          <p:nvPr/>
        </p:nvSpPr>
        <p:spPr>
          <a:xfrm>
            <a:off x="659791" y="327271"/>
            <a:ext cx="7089454" cy="78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Árbol de problemas</a:t>
            </a:r>
          </a:p>
        </p:txBody>
      </p:sp>
      <p:cxnSp>
        <p:nvCxnSpPr>
          <p:cNvPr id="3145734" name="Conector angular 2"/>
          <p:cNvCxnSpPr>
            <a:cxnSpLocks/>
          </p:cNvCxnSpPr>
          <p:nvPr/>
        </p:nvCxnSpPr>
        <p:spPr>
          <a:xfrm rot="10800000">
            <a:off x="2340829" y="2400956"/>
            <a:ext cx="1818812" cy="3296339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5" name="Conector recto 6"/>
          <p:cNvCxnSpPr>
            <a:cxnSpLocks/>
            <a:endCxn id="1048623" idx="2"/>
          </p:cNvCxnSpPr>
          <p:nvPr/>
        </p:nvCxnSpPr>
        <p:spPr>
          <a:xfrm flipV="1">
            <a:off x="8993725" y="2692154"/>
            <a:ext cx="1" cy="28623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6" name="Conector recto 9"/>
          <p:cNvCxnSpPr>
            <a:cxnSpLocks/>
            <a:stCxn id="1048610" idx="2"/>
          </p:cNvCxnSpPr>
          <p:nvPr/>
        </p:nvCxnSpPr>
        <p:spPr>
          <a:xfrm>
            <a:off x="9119677" y="6394925"/>
            <a:ext cx="24323" cy="38456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7" name="Conector angular 13"/>
          <p:cNvCxnSpPr>
            <a:cxnSpLocks/>
          </p:cNvCxnSpPr>
          <p:nvPr/>
        </p:nvCxnSpPr>
        <p:spPr>
          <a:xfrm rot="10800000" flipV="1">
            <a:off x="2286000" y="6057082"/>
            <a:ext cx="1856354" cy="344979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8" name="Conector angular 24"/>
          <p:cNvCxnSpPr>
            <a:cxnSpLocks/>
          </p:cNvCxnSpPr>
          <p:nvPr/>
        </p:nvCxnSpPr>
        <p:spPr>
          <a:xfrm>
            <a:off x="13693565" y="6153262"/>
            <a:ext cx="1353115" cy="325743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9" name="Conector angular 26"/>
          <p:cNvCxnSpPr>
            <a:cxnSpLocks/>
          </p:cNvCxnSpPr>
          <p:nvPr/>
        </p:nvCxnSpPr>
        <p:spPr>
          <a:xfrm flipV="1">
            <a:off x="13889173" y="2219219"/>
            <a:ext cx="1328141" cy="3572597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8610" name="Rectángulo redondeado 34"/>
          <p:cNvSpPr/>
          <p:nvPr/>
        </p:nvSpPr>
        <p:spPr>
          <a:xfrm>
            <a:off x="4142354" y="5526879"/>
            <a:ext cx="9954646" cy="86804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Falta de Conocimientos en el uso de las herramientas ofimáticas por parte de los trabajadores de la Planta Potabilizadora de Agua “</a:t>
            </a:r>
            <a:r>
              <a:rPr lang="es-419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Camburito</a:t>
            </a: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”</a:t>
            </a:r>
          </a:p>
        </p:txBody>
      </p:sp>
      <p:sp>
        <p:nvSpPr>
          <p:cNvPr id="1048611" name="Rectángulo redondeado 35"/>
          <p:cNvSpPr/>
          <p:nvPr/>
        </p:nvSpPr>
        <p:spPr>
          <a:xfrm>
            <a:off x="830778" y="6948945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Baja confianza tecnológica del personal</a:t>
            </a:r>
          </a:p>
        </p:txBody>
      </p:sp>
      <p:sp>
        <p:nvSpPr>
          <p:cNvPr id="1048612" name="Rectángulo redondeado 36"/>
          <p:cNvSpPr/>
          <p:nvPr/>
        </p:nvSpPr>
        <p:spPr>
          <a:xfrm>
            <a:off x="732311" y="8283800"/>
            <a:ext cx="3136920" cy="8365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Dificultades en la gestión de información</a:t>
            </a:r>
          </a:p>
        </p:txBody>
      </p:sp>
      <p:sp>
        <p:nvSpPr>
          <p:cNvPr id="1048613" name="Rectángulo redondeado 37"/>
          <p:cNvSpPr/>
          <p:nvPr/>
        </p:nvSpPr>
        <p:spPr>
          <a:xfrm>
            <a:off x="838200" y="9410700"/>
            <a:ext cx="2895600" cy="67597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Falta de capacitación tecnológica</a:t>
            </a:r>
            <a:endParaRPr lang="zh-CN" altLang="en-US"/>
          </a:p>
        </p:txBody>
      </p:sp>
      <p:sp>
        <p:nvSpPr>
          <p:cNvPr id="1048614" name="Rectángulo redondeado 38"/>
          <p:cNvSpPr/>
          <p:nvPr/>
        </p:nvSpPr>
        <p:spPr>
          <a:xfrm>
            <a:off x="7805863" y="6881993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</a:t>
            </a: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efici</a:t>
            </a: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encia en respuesta ante</a:t>
            </a: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las</a:t>
            </a: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auditorias</a:t>
            </a:r>
            <a:endParaRPr lang="zh-CN" altLang="en-US"/>
          </a:p>
        </p:txBody>
      </p:sp>
      <p:sp>
        <p:nvSpPr>
          <p:cNvPr id="1048615" name="Rectángulo redondeado 39"/>
          <p:cNvSpPr/>
          <p:nvPr/>
        </p:nvSpPr>
        <p:spPr>
          <a:xfrm>
            <a:off x="7749245" y="8045376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Problemas para archivar y recuperar información </a:t>
            </a:r>
          </a:p>
        </p:txBody>
      </p:sp>
      <p:sp>
        <p:nvSpPr>
          <p:cNvPr id="1048616" name="Rectángulo redondeado 41"/>
          <p:cNvSpPr/>
          <p:nvPr/>
        </p:nvSpPr>
        <p:spPr>
          <a:xfrm>
            <a:off x="7618100" y="9340574"/>
            <a:ext cx="3207822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Retrasos en la entrega de informes y documentación </a:t>
            </a: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requerida</a:t>
            </a:r>
            <a:endParaRPr lang="zh-CN" altLang="en-US"/>
          </a:p>
        </p:txBody>
      </p:sp>
      <p:sp>
        <p:nvSpPr>
          <p:cNvPr id="1048617" name="Rectángulo redondeado 42"/>
          <p:cNvSpPr/>
          <p:nvPr/>
        </p:nvSpPr>
        <p:spPr>
          <a:xfrm>
            <a:off x="14033966" y="6980118"/>
            <a:ext cx="2882433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VE" b="1" noProof="0" dirty="0">
                <a:solidFill>
                  <a:srgbClr val="000000"/>
                </a:solidFill>
                <a:latin typeface="Coco Gothic" panose="020B0604020202020204" charset="0"/>
              </a:rPr>
              <a:t>Limitaciones en la infraestructura tecnológica</a:t>
            </a:r>
          </a:p>
        </p:txBody>
      </p:sp>
      <p:sp>
        <p:nvSpPr>
          <p:cNvPr id="1048618" name="Rectángulo redondeado 43"/>
          <p:cNvSpPr/>
          <p:nvPr/>
        </p:nvSpPr>
        <p:spPr>
          <a:xfrm>
            <a:off x="13621315" y="8121060"/>
            <a:ext cx="3657600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sz="1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Equipos obsoletos o insuficientes para la capacitación</a:t>
            </a:r>
            <a:endParaRPr lang="zh-CN" altLang="en-US" dirty="0"/>
          </a:p>
        </p:txBody>
      </p:sp>
      <p:sp>
        <p:nvSpPr>
          <p:cNvPr id="1048619" name="Rectángulo redondeado 44"/>
          <p:cNvSpPr/>
          <p:nvPr/>
        </p:nvSpPr>
        <p:spPr>
          <a:xfrm>
            <a:off x="13621315" y="9218340"/>
            <a:ext cx="3657600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VE" b="1" noProof="0" dirty="0">
                <a:solidFill>
                  <a:srgbClr val="000000"/>
                </a:solidFill>
                <a:latin typeface="Coco Gothic" panose="020B0604020202020204" charset="0"/>
              </a:rPr>
              <a:t>Conectividad inadecuada para utilizar herramientas en línea</a:t>
            </a:r>
          </a:p>
        </p:txBody>
      </p:sp>
      <p:sp>
        <p:nvSpPr>
          <p:cNvPr id="1048620" name="Rectángulo redondeado 14"/>
          <p:cNvSpPr/>
          <p:nvPr/>
        </p:nvSpPr>
        <p:spPr>
          <a:xfrm>
            <a:off x="794683" y="4356760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Resistencia al cambio por parte del personal</a:t>
            </a:r>
            <a:endParaRPr lang="zh-CN" altLang="en-US"/>
          </a:p>
        </p:txBody>
      </p:sp>
      <p:sp>
        <p:nvSpPr>
          <p:cNvPr id="1048621" name="Rectángulo redondeado 15"/>
          <p:cNvSpPr/>
          <p:nvPr/>
        </p:nvSpPr>
        <p:spPr>
          <a:xfrm>
            <a:off x="779608" y="3242724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Dependencia excesiva de métodos manuales</a:t>
            </a:r>
          </a:p>
        </p:txBody>
      </p:sp>
      <p:sp>
        <p:nvSpPr>
          <p:cNvPr id="1048622" name="Rectángulo redondeado 16"/>
          <p:cNvSpPr/>
          <p:nvPr/>
        </p:nvSpPr>
        <p:spPr>
          <a:xfrm>
            <a:off x="693599" y="1898365"/>
            <a:ext cx="3259885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Poca disponibilidad de programas de capacitación tecnológica</a:t>
            </a:r>
          </a:p>
        </p:txBody>
      </p:sp>
      <p:sp>
        <p:nvSpPr>
          <p:cNvPr id="1048623" name="Rectángulo redondeado 17"/>
          <p:cNvSpPr/>
          <p:nvPr/>
        </p:nvSpPr>
        <p:spPr>
          <a:xfrm>
            <a:off x="7405910" y="1774298"/>
            <a:ext cx="3175631" cy="91785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Falta de incentivos educativo para adoptar nuevas tecnologías</a:t>
            </a:r>
          </a:p>
        </p:txBody>
      </p:sp>
      <p:sp>
        <p:nvSpPr>
          <p:cNvPr id="1048624" name="Rectángulo redondeado 18"/>
          <p:cNvSpPr/>
          <p:nvPr/>
        </p:nvSpPr>
        <p:spPr>
          <a:xfrm>
            <a:off x="7405910" y="2948594"/>
            <a:ext cx="3175631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Conservación </a:t>
            </a: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 registros manuales</a:t>
            </a:r>
            <a:endParaRPr lang="zh-CN" altLang="en-US"/>
          </a:p>
        </p:txBody>
      </p:sp>
      <p:sp>
        <p:nvSpPr>
          <p:cNvPr id="1048625" name="Rectángulo redondeado 19"/>
          <p:cNvSpPr/>
          <p:nvPr/>
        </p:nvSpPr>
        <p:spPr>
          <a:xfrm>
            <a:off x="7405910" y="4160451"/>
            <a:ext cx="3175631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>
                <a:solidFill>
                  <a:srgbClr val="000000"/>
                </a:solidFill>
              </a:rPr>
              <a:t>Disminución de la productividad laboral</a:t>
            </a: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048626" name="Rectángulo redondeado 20"/>
          <p:cNvSpPr/>
          <p:nvPr/>
        </p:nvSpPr>
        <p:spPr>
          <a:xfrm>
            <a:off x="13650355" y="1459139"/>
            <a:ext cx="3549572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Perdida de competitividad frente a otras plantas potabilizadoras</a:t>
            </a:r>
            <a:endParaRPr lang="zh-CN" altLang="en-US"/>
          </a:p>
        </p:txBody>
      </p:sp>
      <p:sp>
        <p:nvSpPr>
          <p:cNvPr id="1048627" name="Rectángulo redondeado 21"/>
          <p:cNvSpPr/>
          <p:nvPr/>
        </p:nvSpPr>
        <p:spPr>
          <a:xfrm>
            <a:off x="13624466" y="2779137"/>
            <a:ext cx="3883921" cy="92916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VE" b="1" noProof="0">
                <a:solidFill>
                  <a:srgbClr val="000000"/>
                </a:solidFill>
                <a:latin typeface="Coco Gothic" panose="020B0604020202020204" charset="0"/>
              </a:rPr>
              <a:t>Dificultades para implementar mejoras tecnológicas en los procesos operativos</a:t>
            </a:r>
          </a:p>
        </p:txBody>
      </p:sp>
      <p:sp>
        <p:nvSpPr>
          <p:cNvPr id="1048628" name="Rectángulo redondeado 22"/>
          <p:cNvSpPr/>
          <p:nvPr/>
        </p:nvSpPr>
        <p:spPr>
          <a:xfrm>
            <a:off x="13658375" y="4012520"/>
            <a:ext cx="3630460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Limitaciones tecnológicas en el desarrollo del personal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Freeform 4"/>
          <p:cNvSpPr/>
          <p:nvPr/>
        </p:nvSpPr>
        <p:spPr>
          <a:xfrm>
            <a:off x="3869231" y="910251"/>
            <a:ext cx="10164736" cy="9073871"/>
          </a:xfrm>
          <a:custGeom>
            <a:avLst/>
            <a:gdLst/>
            <a:ahLst/>
            <a:cxnLst/>
            <a:rect l="l" t="t" r="r" b="b"/>
            <a:pathLst>
              <a:path w="10164736" h="9073871">
                <a:moveTo>
                  <a:pt x="0" y="0"/>
                </a:moveTo>
                <a:lnTo>
                  <a:pt x="10164736" y="0"/>
                </a:lnTo>
                <a:lnTo>
                  <a:pt x="10164736" y="9073871"/>
                </a:lnTo>
                <a:lnTo>
                  <a:pt x="0" y="9073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8" r="-1480" b="-8510"/>
            </a:stretch>
          </a:blipFill>
        </p:spPr>
        <p:txBody>
          <a:bodyPr/>
          <a:lstStyle/>
          <a:p>
            <a:endParaRPr lang="es-VE" dirty="0"/>
          </a:p>
        </p:txBody>
      </p:sp>
      <p:sp>
        <p:nvSpPr>
          <p:cNvPr id="1048585" name="TextBox 8"/>
          <p:cNvSpPr txBox="1"/>
          <p:nvPr/>
        </p:nvSpPr>
        <p:spPr>
          <a:xfrm>
            <a:off x="-228600" y="789250"/>
            <a:ext cx="115824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1048586" name="TextBox 11"/>
          <p:cNvSpPr txBox="1"/>
          <p:nvPr/>
        </p:nvSpPr>
        <p:spPr>
          <a:xfrm>
            <a:off x="659791" y="327271"/>
            <a:ext cx="7089454" cy="78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Árbol de </a:t>
            </a:r>
            <a:r>
              <a:rPr lang="en-US" altLang="es-US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Soluciones </a:t>
            </a:r>
            <a:endParaRPr lang="zh-CN" altLang="en-US"/>
          </a:p>
        </p:txBody>
      </p:sp>
      <p:cxnSp>
        <p:nvCxnSpPr>
          <p:cNvPr id="3145728" name="Conector angular 2"/>
          <p:cNvCxnSpPr>
            <a:cxnSpLocks/>
          </p:cNvCxnSpPr>
          <p:nvPr/>
        </p:nvCxnSpPr>
        <p:spPr>
          <a:xfrm rot="10800000">
            <a:off x="2340829" y="2400956"/>
            <a:ext cx="1818812" cy="3296339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29" name="Conector recto 6"/>
          <p:cNvCxnSpPr>
            <a:cxnSpLocks/>
            <a:endCxn id="1048600" idx="2"/>
          </p:cNvCxnSpPr>
          <p:nvPr/>
        </p:nvCxnSpPr>
        <p:spPr>
          <a:xfrm flipV="1">
            <a:off x="8993725" y="2692154"/>
            <a:ext cx="1" cy="28623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0" name="Conector recto 9"/>
          <p:cNvCxnSpPr>
            <a:cxnSpLocks/>
            <a:stCxn id="1048587" idx="2"/>
          </p:cNvCxnSpPr>
          <p:nvPr/>
        </p:nvCxnSpPr>
        <p:spPr>
          <a:xfrm>
            <a:off x="9119677" y="6394925"/>
            <a:ext cx="24323" cy="38456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1" name="Conector angular 13"/>
          <p:cNvCxnSpPr>
            <a:cxnSpLocks/>
          </p:cNvCxnSpPr>
          <p:nvPr/>
        </p:nvCxnSpPr>
        <p:spPr>
          <a:xfrm rot="10800000" flipV="1">
            <a:off x="2286000" y="6057082"/>
            <a:ext cx="1856354" cy="344979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2" name="Conector angular 24"/>
          <p:cNvCxnSpPr>
            <a:cxnSpLocks/>
          </p:cNvCxnSpPr>
          <p:nvPr/>
        </p:nvCxnSpPr>
        <p:spPr>
          <a:xfrm>
            <a:off x="13693565" y="6153262"/>
            <a:ext cx="1353115" cy="325743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33" name="Conector angular 26"/>
          <p:cNvCxnSpPr>
            <a:cxnSpLocks/>
          </p:cNvCxnSpPr>
          <p:nvPr/>
        </p:nvCxnSpPr>
        <p:spPr>
          <a:xfrm flipV="1">
            <a:off x="13889173" y="2219219"/>
            <a:ext cx="1328141" cy="3572597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8587" name="Rectángulo redondeado 34"/>
          <p:cNvSpPr/>
          <p:nvPr/>
        </p:nvSpPr>
        <p:spPr>
          <a:xfrm>
            <a:off x="4142354" y="5526879"/>
            <a:ext cx="9954646" cy="86804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MX" sz="1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Alfabetización Tecnológica dirigida al Personal de la  Planta Potabilizadora de Agua</a:t>
            </a:r>
            <a:r>
              <a:rPr lang="en-US" altLang="es-US" sz="1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"Camburito"</a:t>
            </a:r>
            <a:endParaRPr lang="zh-CN" altLang="en-US"/>
          </a:p>
        </p:txBody>
      </p:sp>
      <p:sp>
        <p:nvSpPr>
          <p:cNvPr id="1048588" name="Rectángulo redondeado 35"/>
          <p:cNvSpPr/>
          <p:nvPr/>
        </p:nvSpPr>
        <p:spPr>
          <a:xfrm>
            <a:off x="830778" y="6948945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sz="1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Promover la adaptación al cambio entre el personal</a:t>
            </a:r>
            <a:endParaRPr lang="zh-CN" altLang="en-US"/>
          </a:p>
        </p:txBody>
      </p:sp>
      <p:sp>
        <p:nvSpPr>
          <p:cNvPr id="1048589" name="Rectángulo redondeado 36"/>
          <p:cNvSpPr/>
          <p:nvPr/>
        </p:nvSpPr>
        <p:spPr>
          <a:xfrm>
            <a:off x="732311" y="8283800"/>
            <a:ext cx="3136920" cy="8365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>
                <a:solidFill>
                  <a:srgbClr val="000000"/>
                </a:solidFill>
              </a:rPr>
              <a:t>Actualizar de los métodos laborales</a:t>
            </a: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048590" name="Rectángulo redondeado 37"/>
          <p:cNvSpPr/>
          <p:nvPr/>
        </p:nvSpPr>
        <p:spPr>
          <a:xfrm>
            <a:off x="838200" y="9271835"/>
            <a:ext cx="2895600" cy="81483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Actualizar el contenido de la capacitación según las necesidades actuales</a:t>
            </a:r>
            <a:endParaRPr lang="zh-CN" altLang="en-US"/>
          </a:p>
        </p:txBody>
      </p:sp>
      <p:sp>
        <p:nvSpPr>
          <p:cNvPr id="1048591" name="Rectángulo redondeado 38"/>
          <p:cNvSpPr/>
          <p:nvPr/>
        </p:nvSpPr>
        <p:spPr>
          <a:xfrm>
            <a:off x="7496665" y="6847772"/>
            <a:ext cx="2994122" cy="7654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>
                <a:solidFill>
                  <a:srgbClr val="000000"/>
                </a:solidFill>
              </a:rPr>
              <a:t>Incremento en la productividad del equipo</a:t>
            </a: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048592" name="Rectángulo redondeado 39"/>
          <p:cNvSpPr/>
          <p:nvPr/>
        </p:nvSpPr>
        <p:spPr>
          <a:xfrm>
            <a:off x="7335121" y="8045375"/>
            <a:ext cx="3679648" cy="83077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>
                <a:solidFill>
                  <a:srgbClr val="000000"/>
                </a:solidFill>
              </a:rPr>
              <a:t>Digitalización de los registros</a:t>
            </a:r>
            <a:endParaRPr lang="zh-CN" altLang="en-US"/>
          </a:p>
        </p:txBody>
      </p:sp>
      <p:sp>
        <p:nvSpPr>
          <p:cNvPr id="1048593" name="Rectángulo redondeado 41"/>
          <p:cNvSpPr/>
          <p:nvPr/>
        </p:nvSpPr>
        <p:spPr>
          <a:xfrm>
            <a:off x="7258124" y="8995796"/>
            <a:ext cx="3778995" cy="109087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sz="1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Crear campañas de concientización sobre los beneficios de las herramientas ofimáticas.</a:t>
            </a:r>
            <a:endParaRPr lang="zh-CN" altLang="en-US"/>
          </a:p>
        </p:txBody>
      </p:sp>
      <p:sp>
        <p:nvSpPr>
          <p:cNvPr id="1048594" name="Rectángulo redondeado 42"/>
          <p:cNvSpPr/>
          <p:nvPr/>
        </p:nvSpPr>
        <p:spPr>
          <a:xfrm>
            <a:off x="13722097" y="7347410"/>
            <a:ext cx="3354311" cy="122689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Realizar un diagnóstico de la infraestructura disponibles y su estado</a:t>
            </a:r>
            <a:endParaRPr lang="zh-CN" altLang="en-US" dirty="0"/>
          </a:p>
        </p:txBody>
      </p:sp>
      <p:sp>
        <p:nvSpPr>
          <p:cNvPr id="1048595" name="Rectángulo redondeado 43"/>
          <p:cNvSpPr/>
          <p:nvPr/>
        </p:nvSpPr>
        <p:spPr>
          <a:xfrm>
            <a:off x="13621315" y="8960706"/>
            <a:ext cx="3657600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Recomendar la adquisición de equipos adecuados para el trabajo</a:t>
            </a:r>
            <a:endParaRPr lang="zh-CN" altLang="en-US" dirty="0"/>
          </a:p>
        </p:txBody>
      </p:sp>
      <p:sp>
        <p:nvSpPr>
          <p:cNvPr id="1048597" name="Rectángulo redondeado 14"/>
          <p:cNvSpPr/>
          <p:nvPr/>
        </p:nvSpPr>
        <p:spPr>
          <a:xfrm>
            <a:off x="794683" y="4356760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Aumento de la confianza tecnológica por parte del personal</a:t>
            </a:r>
            <a:endParaRPr lang="zh-CN" altLang="en-US"/>
          </a:p>
        </p:txBody>
      </p:sp>
      <p:sp>
        <p:nvSpPr>
          <p:cNvPr id="1048598" name="Rectángulo redondeado 15"/>
          <p:cNvSpPr/>
          <p:nvPr/>
        </p:nvSpPr>
        <p:spPr>
          <a:xfrm>
            <a:off x="779608" y="3242724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Mejora en la gestión de la información</a:t>
            </a:r>
            <a:endParaRPr lang="zh-CN" altLang="en-US"/>
          </a:p>
        </p:txBody>
      </p:sp>
      <p:sp>
        <p:nvSpPr>
          <p:cNvPr id="1048599" name="Rectángulo redondeado 16"/>
          <p:cNvSpPr/>
          <p:nvPr/>
        </p:nvSpPr>
        <p:spPr>
          <a:xfrm>
            <a:off x="693599" y="1898365"/>
            <a:ext cx="3259885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>
                <a:solidFill>
                  <a:srgbClr val="000000"/>
                </a:solidFill>
              </a:rPr>
              <a:t>Implementarci</a:t>
            </a:r>
            <a:r>
              <a:rPr lang="es-US" altLang="es-US" b="1">
                <a:solidFill>
                  <a:srgbClr val="000000"/>
                </a:solidFill>
              </a:rPr>
              <a:t>ó</a:t>
            </a:r>
            <a:r>
              <a:rPr lang="en-US" altLang="es-US" b="1">
                <a:solidFill>
                  <a:srgbClr val="000000"/>
                </a:solidFill>
              </a:rPr>
              <a:t>n programas de capacitación tecnológica</a:t>
            </a: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048600" name="Rectángulo redondeado 17"/>
          <p:cNvSpPr/>
          <p:nvPr/>
        </p:nvSpPr>
        <p:spPr>
          <a:xfrm>
            <a:off x="7405910" y="1774298"/>
            <a:ext cx="3175631" cy="91785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Reducción de retrasos en la entrega de informes y documentación requerida</a:t>
            </a:r>
            <a:endParaRPr lang="zh-CN" altLang="en-US"/>
          </a:p>
        </p:txBody>
      </p:sp>
      <p:sp>
        <p:nvSpPr>
          <p:cNvPr id="1048601" name="Rectángulo redondeado 18"/>
          <p:cNvSpPr/>
          <p:nvPr/>
        </p:nvSpPr>
        <p:spPr>
          <a:xfrm>
            <a:off x="7405910" y="2948594"/>
            <a:ext cx="3175631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Mayor facilidad al archivar y recuperar información técnica</a:t>
            </a:r>
            <a:endParaRPr lang="zh-CN" altLang="en-US"/>
          </a:p>
        </p:txBody>
      </p:sp>
      <p:sp>
        <p:nvSpPr>
          <p:cNvPr id="1048602" name="Rectángulo redondeado 19"/>
          <p:cNvSpPr/>
          <p:nvPr/>
        </p:nvSpPr>
        <p:spPr>
          <a:xfrm>
            <a:off x="7405910" y="4160451"/>
            <a:ext cx="3175631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Mejora de la eficiencia ante auditorías.</a:t>
            </a:r>
            <a:endParaRPr lang="zh-CN" altLang="en-US"/>
          </a:p>
        </p:txBody>
      </p:sp>
      <p:sp>
        <p:nvSpPr>
          <p:cNvPr id="1048603" name="Rectángulo redondeado 20"/>
          <p:cNvSpPr/>
          <p:nvPr/>
        </p:nvSpPr>
        <p:spPr>
          <a:xfrm>
            <a:off x="13650355" y="1459139"/>
            <a:ext cx="3549572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Aumento de la competitividad frente a otras plantas potabilizadoras</a:t>
            </a:r>
            <a:endParaRPr lang="zh-CN" altLang="en-US"/>
          </a:p>
        </p:txBody>
      </p:sp>
      <p:sp>
        <p:nvSpPr>
          <p:cNvPr id="1048604" name="Rectángulo redondeado 21"/>
          <p:cNvSpPr/>
          <p:nvPr/>
        </p:nvSpPr>
        <p:spPr>
          <a:xfrm>
            <a:off x="13624467" y="2779137"/>
            <a:ext cx="3549572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Implementación de mejoras en los procesos operativos</a:t>
            </a:r>
            <a:endParaRPr lang="zh-CN" altLang="en-US"/>
          </a:p>
        </p:txBody>
      </p:sp>
      <p:sp>
        <p:nvSpPr>
          <p:cNvPr id="1048605" name="Rectángulo redondeado 22"/>
          <p:cNvSpPr/>
          <p:nvPr/>
        </p:nvSpPr>
        <p:spPr>
          <a:xfrm>
            <a:off x="13658375" y="4012520"/>
            <a:ext cx="3549572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n-US" altLang="es-US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Utilización de nuevos equipos y herramientas tecnológicas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0" y="618735"/>
            <a:ext cx="10203775" cy="43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ct val="0"/>
              </a:spcBef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Planificación del proyecto 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E28D6CDC-D23C-ECF0-2A26-02D47D0EE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26624"/>
              </p:ext>
            </p:extLst>
          </p:nvPr>
        </p:nvGraphicFramePr>
        <p:xfrm>
          <a:off x="762000" y="1600200"/>
          <a:ext cx="16382996" cy="7280062"/>
        </p:xfrm>
        <a:graphic>
          <a:graphicData uri="http://schemas.openxmlformats.org/drawingml/2006/table">
            <a:tbl>
              <a:tblPr/>
              <a:tblGrid>
                <a:gridCol w="4095749">
                  <a:extLst>
                    <a:ext uri="{9D8B030D-6E8A-4147-A177-3AD203B41FA5}">
                      <a16:colId xmlns:a16="http://schemas.microsoft.com/office/drawing/2014/main" val="3942353556"/>
                    </a:ext>
                  </a:extLst>
                </a:gridCol>
                <a:gridCol w="4095749">
                  <a:extLst>
                    <a:ext uri="{9D8B030D-6E8A-4147-A177-3AD203B41FA5}">
                      <a16:colId xmlns:a16="http://schemas.microsoft.com/office/drawing/2014/main" val="188861114"/>
                    </a:ext>
                  </a:extLst>
                </a:gridCol>
                <a:gridCol w="4095749">
                  <a:extLst>
                    <a:ext uri="{9D8B030D-6E8A-4147-A177-3AD203B41FA5}">
                      <a16:colId xmlns:a16="http://schemas.microsoft.com/office/drawing/2014/main" val="583171683"/>
                    </a:ext>
                  </a:extLst>
                </a:gridCol>
                <a:gridCol w="4095749">
                  <a:extLst>
                    <a:ext uri="{9D8B030D-6E8A-4147-A177-3AD203B41FA5}">
                      <a16:colId xmlns:a16="http://schemas.microsoft.com/office/drawing/2014/main" val="768592058"/>
                    </a:ext>
                  </a:extLst>
                </a:gridCol>
              </a:tblGrid>
              <a:tr h="67274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Fase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Objetivo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Actividad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Lapso (fechas)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074364"/>
                  </a:ext>
                </a:extLst>
              </a:tr>
              <a:tr h="1087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I: Análisis de los involucrados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Abordar la comunidad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Carta de presentación dirigida a la comunidad. Visita y solicitud de información. Elaboración de un cuestionario.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08/03/2025 al 12/03/2025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35223"/>
                  </a:ext>
                </a:extLst>
              </a:tr>
              <a:tr h="852146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II: Análisis del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Realizar un diálogo para determinar 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Determinar la problemática existente y fijar prioridades.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15/03/2025 al 23/06/2025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464567"/>
                  </a:ext>
                </a:extLst>
              </a:tr>
              <a:tr h="81850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III: Análisis de los objetivos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Realizar un diálogo para determinar el objetivo principal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Determinar el objetivo principal (</a:t>
                      </a:r>
                      <a:r>
                        <a:rPr lang="es-ES" sz="2000" dirty="0" err="1">
                          <a:latin typeface="Coco Gothic" panose="020B0604020202020204" charset="0"/>
                        </a:rPr>
                        <a:t>ej</a:t>
                      </a:r>
                      <a:r>
                        <a:rPr lang="es-ES" sz="2000" dirty="0">
                          <a:latin typeface="Coco Gothic" panose="020B0604020202020204" charset="0"/>
                        </a:rPr>
                        <a:t>: plan de formación, etc.).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15/03/2025 al 18/03/2025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92255"/>
                  </a:ext>
                </a:extLst>
              </a:tr>
              <a:tr h="88578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IV: Análisis de alternativa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Presentar una propuesta para encontrar la solución del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Diseñar alternativas para solventar la problemática.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10/03/2025 al 14/03/2025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601734"/>
                  </a:ext>
                </a:extLst>
              </a:tr>
              <a:tr h="919421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V: Estructura analítica del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Realizar un plan de acción, para la ejecución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Describir el cronograma de actividades y compartirlo con los voceros.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07/03/2025 al 13/07/2025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13383"/>
                  </a:ext>
                </a:extLst>
              </a:tr>
              <a:tr h="88578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VI: Ejecución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Ejecutar el plan de formación en el uso y manejo de las herramientas tecnológicas.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Ejecutar las actividades planteadas en el cronograma.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15/03/2025 al 29/11/2025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54496"/>
                  </a:ext>
                </a:extLst>
              </a:tr>
              <a:tr h="953057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VII: Valoración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Evaluar el impacto social del plan de formación...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Verificación de los logros obtenidos durante la ejecución.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22/03/2025 al 03/12/2025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2415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B519D-1AE4-C607-A819-405005BA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F81BA9F-FF85-CBB5-915A-D7EFC74547C5}"/>
              </a:ext>
            </a:extLst>
          </p:cNvPr>
          <p:cNvSpPr txBox="1"/>
          <p:nvPr/>
        </p:nvSpPr>
        <p:spPr>
          <a:xfrm>
            <a:off x="762000" y="618735"/>
            <a:ext cx="10203775" cy="43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ct val="0"/>
              </a:spcBef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de acción 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15BB68A-D799-566D-6614-42D93B769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88535"/>
              </p:ext>
            </p:extLst>
          </p:nvPr>
        </p:nvGraphicFramePr>
        <p:xfrm>
          <a:off x="457200" y="1257300"/>
          <a:ext cx="17449800" cy="8229601"/>
        </p:xfrm>
        <a:graphic>
          <a:graphicData uri="http://schemas.openxmlformats.org/drawingml/2006/table">
            <a:tbl>
              <a:tblPr/>
              <a:tblGrid>
                <a:gridCol w="934447">
                  <a:extLst>
                    <a:ext uri="{9D8B030D-6E8A-4147-A177-3AD203B41FA5}">
                      <a16:colId xmlns:a16="http://schemas.microsoft.com/office/drawing/2014/main" val="3310088449"/>
                    </a:ext>
                  </a:extLst>
                </a:gridCol>
                <a:gridCol w="1787640">
                  <a:extLst>
                    <a:ext uri="{9D8B030D-6E8A-4147-A177-3AD203B41FA5}">
                      <a16:colId xmlns:a16="http://schemas.microsoft.com/office/drawing/2014/main" val="2813201607"/>
                    </a:ext>
                  </a:extLst>
                </a:gridCol>
                <a:gridCol w="2214235">
                  <a:extLst>
                    <a:ext uri="{9D8B030D-6E8A-4147-A177-3AD203B41FA5}">
                      <a16:colId xmlns:a16="http://schemas.microsoft.com/office/drawing/2014/main" val="2433290227"/>
                    </a:ext>
                  </a:extLst>
                </a:gridCol>
                <a:gridCol w="2275179">
                  <a:extLst>
                    <a:ext uri="{9D8B030D-6E8A-4147-A177-3AD203B41FA5}">
                      <a16:colId xmlns:a16="http://schemas.microsoft.com/office/drawing/2014/main" val="2795709406"/>
                    </a:ext>
                  </a:extLst>
                </a:gridCol>
                <a:gridCol w="1950152">
                  <a:extLst>
                    <a:ext uri="{9D8B030D-6E8A-4147-A177-3AD203B41FA5}">
                      <a16:colId xmlns:a16="http://schemas.microsoft.com/office/drawing/2014/main" val="4163154334"/>
                    </a:ext>
                  </a:extLst>
                </a:gridCol>
                <a:gridCol w="2478318">
                  <a:extLst>
                    <a:ext uri="{9D8B030D-6E8A-4147-A177-3AD203B41FA5}">
                      <a16:colId xmlns:a16="http://schemas.microsoft.com/office/drawing/2014/main" val="2004326685"/>
                    </a:ext>
                  </a:extLst>
                </a:gridCol>
                <a:gridCol w="1421986">
                  <a:extLst>
                    <a:ext uri="{9D8B030D-6E8A-4147-A177-3AD203B41FA5}">
                      <a16:colId xmlns:a16="http://schemas.microsoft.com/office/drawing/2014/main" val="3686883131"/>
                    </a:ext>
                  </a:extLst>
                </a:gridCol>
                <a:gridCol w="1909525">
                  <a:extLst>
                    <a:ext uri="{9D8B030D-6E8A-4147-A177-3AD203B41FA5}">
                      <a16:colId xmlns:a16="http://schemas.microsoft.com/office/drawing/2014/main" val="2192500027"/>
                    </a:ext>
                  </a:extLst>
                </a:gridCol>
                <a:gridCol w="2478318">
                  <a:extLst>
                    <a:ext uri="{9D8B030D-6E8A-4147-A177-3AD203B41FA5}">
                      <a16:colId xmlns:a16="http://schemas.microsoft.com/office/drawing/2014/main" val="2990898178"/>
                    </a:ext>
                  </a:extLst>
                </a:gridCol>
              </a:tblGrid>
              <a:tr h="45093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N°</a:t>
                      </a:r>
                      <a:endParaRPr lang="es-VE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Coco Gothic" panose="020B0604020202020204" charset="0"/>
                      </a:endParaRP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Fecha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Actividad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Objetivo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Recursos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Participantes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Lugar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Estrategias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Resultado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009500"/>
                  </a:ext>
                </a:extLst>
              </a:tr>
              <a:tr h="326929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I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15/03/2025 al 29/10/2025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Guías practica en el uso de herramientas ofimáticas </a:t>
                      </a:r>
                    </a:p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clase hojas de calculo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Diseñar un plan de formación en el uso y manejo de las herramientas tecnológicas dirigido a los operadores de la planta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Internet, lápiz, hojas, cámara, borrador, computadora.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- Operadores de la comunidad planta potabilizadora de agua </a:t>
                      </a:r>
                      <a:r>
                        <a:rPr lang="es-ES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Camburito</a:t>
                      </a: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.</a:t>
                      </a:r>
                    </a:p>
                    <a:p>
                      <a:pPr algn="ctr" rtl="0" fontAlgn="ctr">
                        <a:buNone/>
                      </a:pPr>
                      <a:endParaRPr lang="es-E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co Gothic" panose="020B0604020202020204" charset="0"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- Estudiantes de la universidad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Caserío </a:t>
                      </a:r>
                      <a:r>
                        <a:rPr lang="es-VE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Camburito</a:t>
                      </a: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, Araure, portuguesa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Reuniones grupales, investigación, análisis interpretativo del contenido.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Manejo básico de conocimiento en herramientas ofimáticas y su uso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299673"/>
                  </a:ext>
                </a:extLst>
              </a:tr>
              <a:tr h="4509369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II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15/11/2025 al 29/11/2025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Guías prácticas para el uso de herramientas ofimáticas</a:t>
                      </a:r>
                    </a:p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Clase de procesadores de texto y de presentaciones</a:t>
                      </a:r>
                    </a:p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 Demostración de un mantenimiento preventivo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Ejecutar el plan de formación en el uso y manejo de las herramientas tecnológicas dirigido a los operadores de la planta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Charlas, prácticas de software libre, discusiones, socialización,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Conocimiento practico en herramientas ofimáticas y uso en actividades laborales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343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39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FB042-66F6-1484-2092-EB4A2CF2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B5FB9FF-5A27-CB6D-9246-EF3E82094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49779"/>
              </p:ext>
            </p:extLst>
          </p:nvPr>
        </p:nvGraphicFramePr>
        <p:xfrm>
          <a:off x="685800" y="1028700"/>
          <a:ext cx="17145001" cy="8788677"/>
        </p:xfrm>
        <a:graphic>
          <a:graphicData uri="http://schemas.openxmlformats.org/drawingml/2006/table">
            <a:tbl>
              <a:tblPr/>
              <a:tblGrid>
                <a:gridCol w="121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9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2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6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098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43080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 Programático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 Didácticas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Evaluación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162"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15 de marzo 2025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Definir: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Equipos de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computación</a:t>
                      </a:r>
                    </a:p>
                    <a:p>
                      <a:pPr marL="0" indent="0" algn="ctr">
                        <a:lnSpc>
                          <a:spcPts val="1834"/>
                        </a:lnSpc>
                        <a:buFontTx/>
                        <a:buNone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Componentes físicos y su manejo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s-VE" sz="2000" b="1" noProof="0" dirty="0">
                          <a:latin typeface="Coco Gothic" panose="020B0604020202020204" charset="0"/>
                          <a:sym typeface="Coco Gothic Bold"/>
                        </a:rPr>
                        <a:t>- I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nicio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: Conversatorio de bienvenida y presentación del grupo, acompañado de una explicación introductoria sobre los temas a tratar.  </a:t>
                      </a: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- Desarrollo: Actividad de manipulación directa en el ordenador, práctica con editores de texto, ejercicio asistido en 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writter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 / 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word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 para redactar, resguardar y acceder a archivos, además de orientación práctica sobre el manejo de software de tablas y un ejercicio guiado en 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calc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 / 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excel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 migrando información impresa a formato digital y aplicando fórmulas esenciales.  </a:t>
                      </a: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- Cierre: Puesta en común de los aprendizajes adquiridos, retroalimentación grupal sobre las prácticas realizadas y conclusiones finales con despedida. </a:t>
                      </a:r>
                      <a:endParaRPr lang="es-VE" sz="2000" b="1" noProof="0" dirty="0">
                        <a:latin typeface="Coco Gothic" panose="020B0604020202020204" charset="0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Evaluación Diagnostica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Computadora,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apel,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Lápiz</a:t>
                      </a: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5085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15 de marzo 2025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Visualización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lang="es-VE" sz="2000" b="1" baseline="0" noProof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programas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para 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escribir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y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manejar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texto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b="1" baseline="0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-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Uso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y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Word /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Writter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</a:pPr>
                      <a:endParaRPr lang="es-VE" sz="1100" noProof="0" dirty="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673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15 de marzo 2025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 y uso de la herramienta Excel /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Calc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marL="0" indent="0" algn="ctr">
                        <a:lnSpc>
                          <a:spcPts val="1834"/>
                        </a:lnSpc>
                        <a:buFontTx/>
                        <a:buNone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Componentes: Visualización del entorno de trabajo y entendimiento de formulas fundamentales.</a:t>
                      </a:r>
                    </a:p>
                    <a:p>
                      <a:pPr algn="ctr">
                        <a:lnSpc>
                          <a:spcPts val="1726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</a:pPr>
                      <a:endParaRPr lang="es-VE" sz="1699" b="1" noProof="0" dirty="0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>
            <a:extLst>
              <a:ext uri="{FF2B5EF4-FFF2-40B4-BE49-F238E27FC236}">
                <a16:creationId xmlns:a16="http://schemas.microsoft.com/office/drawing/2014/main" id="{B38C510C-DF08-5560-9D1B-37F663C73AAA}"/>
              </a:ext>
            </a:extLst>
          </p:cNvPr>
          <p:cNvSpPr txBox="1"/>
          <p:nvPr/>
        </p:nvSpPr>
        <p:spPr>
          <a:xfrm>
            <a:off x="-1295400" y="460909"/>
            <a:ext cx="152400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1</a:t>
            </a:r>
          </a:p>
        </p:txBody>
      </p:sp>
    </p:spTree>
    <p:extLst>
      <p:ext uri="{BB962C8B-B14F-4D97-AF65-F5344CB8AC3E}">
        <p14:creationId xmlns:p14="http://schemas.microsoft.com/office/powerpoint/2010/main" val="320833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81927"/>
              </p:ext>
            </p:extLst>
          </p:nvPr>
        </p:nvGraphicFramePr>
        <p:xfrm>
          <a:off x="804445" y="1190140"/>
          <a:ext cx="16679111" cy="8840799"/>
        </p:xfrm>
        <a:graphic>
          <a:graphicData uri="http://schemas.openxmlformats.org/drawingml/2006/table">
            <a:tbl>
              <a:tblPr/>
              <a:tblGrid>
                <a:gridCol w="1184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4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53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11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76349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didácticas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evaluación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634"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22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marzo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Definir: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Equipos de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computación</a:t>
                      </a:r>
                    </a:p>
                    <a:p>
                      <a:pPr marL="0" indent="0" algn="ctr">
                        <a:lnSpc>
                          <a:spcPts val="1834"/>
                        </a:lnSpc>
                        <a:buFontTx/>
                        <a:buNone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Componentes físicos y su manejo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revisión activa mediante una ronda de preguntas rápidas para estimular el recuerdo y una explicación de refuerzo sobre los contenidos.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práctica de manipulación directa en el ordenador, ejercicio asistido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redactar, resguardar y acceder a archivos, además de orientación práctica sobre la manipulación de software de tablas y un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puesta en común de los aprendizajes logrados, retroalimentación grupal sobre las actividades realizadas y conclusiones finales con despedida.</a:t>
                      </a: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Evaluación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diagnostica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Papel,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Lapiz</a:t>
                      </a: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moreno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adreani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prada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 hidalgo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 planta 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2489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22 de marzo del 2025</a:t>
                      </a: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Visualización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lang="es-VE" sz="2000" b="1" baseline="0" noProof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programas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para 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escribir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y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manejar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texto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b="1" baseline="0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- Uso y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word /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writter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</a:pPr>
                      <a:endParaRPr lang="en-US" sz="1100" dirty="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guiada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5991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22 de marzo del 2025</a:t>
                      </a: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Hojas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calculo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en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excel / calc.</a:t>
                      </a:r>
                    </a:p>
                    <a:p>
                      <a:pPr marL="285750" indent="-2857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Manejo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formulas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basicas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. </a:t>
                      </a:r>
                    </a:p>
                    <a:p>
                      <a:pPr marL="171450" indent="-1714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Fundamentos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excel / calc.</a:t>
                      </a:r>
                      <a:endParaRPr lang="en-US" sz="2000" b="0" baseline="0" dirty="0">
                        <a:solidFill>
                          <a:schemeClr val="tx1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</a:pPr>
                      <a:endParaRPr lang="en-US" sz="1100" dirty="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1371600" y="495300"/>
            <a:ext cx="159258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851849"/>
              </p:ext>
            </p:extLst>
          </p:nvPr>
        </p:nvGraphicFramePr>
        <p:xfrm>
          <a:off x="762000" y="1366853"/>
          <a:ext cx="16679111" cy="8121873"/>
        </p:xfrm>
        <a:graphic>
          <a:graphicData uri="http://schemas.openxmlformats.org/drawingml/2006/table">
            <a:tbl>
              <a:tblPr/>
              <a:tblGrid>
                <a:gridCol w="1184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9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5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02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25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09647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Didácticas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Evaluación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226"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5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abril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12:00pm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Hojas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calculo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en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Excel / Calc.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Writter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/ Word.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Manejo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 de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filas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,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columnas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+mn-ea"/>
                        <a:cs typeface="+mn-cs"/>
                        <a:sym typeface="Coco Gothic Bold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+mn-ea"/>
                        <a:cs typeface="+mn-cs"/>
                        <a:sym typeface="Coco Gothic Bold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Manejo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 de formulas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matematicas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presentación breve de los objetivos de la sesión y explicación introductoria de las actividades a realizar.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práctica del manejo de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, ejercicio asistido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redactar, resguardar y acceder a archivos, orientación práctica sobre la manipulación de software de tablas y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socialización de los aprendizajes alcanzados, retroalimentación grupal sobre las prácticas realizadas y conclusiones finales con despedida.</a:t>
                      </a: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Papel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1295400" y="622456"/>
            <a:ext cx="156210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9613" y="293943"/>
            <a:ext cx="13619913" cy="152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1"/>
              </a:lnSpc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Abordaje de problema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4200" y="901158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" y="1987695"/>
            <a:ext cx="10090257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s-MX" sz="3999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Se realizó un diagnóstico a los  trabajadores de la planta aplicando encuestas sobre su conocimiento tecnológico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557321"/>
            <a:ext cx="5877344" cy="4408008"/>
          </a:xfrm>
          <a:prstGeom prst="roundRect">
            <a:avLst/>
          </a:prstGeom>
        </p:spPr>
      </p:pic>
      <p:grpSp>
        <p:nvGrpSpPr>
          <p:cNvPr id="16" name="Group 3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17" name="Freeform 4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3"/>
              <a:stretch>
                <a:fillRect l="5463" t="693" r="-60098" b="-693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589202"/>
              </p:ext>
            </p:extLst>
          </p:nvPr>
        </p:nvGraphicFramePr>
        <p:xfrm>
          <a:off x="804444" y="1224703"/>
          <a:ext cx="17026356" cy="8712735"/>
        </p:xfrm>
        <a:graphic>
          <a:graphicData uri="http://schemas.openxmlformats.org/drawingml/2006/table">
            <a:tbl>
              <a:tblPr/>
              <a:tblGrid>
                <a:gridCol w="1209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4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7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9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1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59568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didácticas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evaluación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3167"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15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Noviembre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12:00pm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Matenimiendo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preventive a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equipos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impress / power point</a:t>
                      </a: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write / word 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se realizó una revisión activa con preguntas rápidas y explicación reforzada, incluyendo la exposición sobre el mantenimiento preventivo de un CPU y la limpieza superficial de equipos, además de la apertura y limpieza interna y externa de un teclado mecánico.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se continuó con prácticas de consolidación, mostrando cómo elaborar una presentación básica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powerpoint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o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, junto con ejercicios asistidos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/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redactar, resguardar y acceder a archivos, además de orientación práctica sobre la manipulación de software de tablas y un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se compartieron los aprendizajes adquiridos, se ofreció retroalimentación grupal sobre las actividades realizadas y se concluyó con reflexiones finales y despedida.</a:t>
                      </a:r>
                    </a:p>
                    <a:p>
                      <a:pPr algn="ctr">
                        <a:lnSpc>
                          <a:spcPts val="1699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Guiada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Papel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893800" y="442499"/>
            <a:ext cx="146860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4</a:t>
            </a:r>
          </a:p>
        </p:txBody>
      </p:sp>
    </p:spTree>
    <p:extLst>
      <p:ext uri="{BB962C8B-B14F-4D97-AF65-F5344CB8AC3E}">
        <p14:creationId xmlns:p14="http://schemas.microsoft.com/office/powerpoint/2010/main" val="354103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4871-0C51-D5C7-25AC-B176D9A7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07B8A69-EF5D-2681-EFAA-8480FE725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41858"/>
              </p:ext>
            </p:extLst>
          </p:nvPr>
        </p:nvGraphicFramePr>
        <p:xfrm>
          <a:off x="804444" y="1181100"/>
          <a:ext cx="16950155" cy="8540360"/>
        </p:xfrm>
        <a:graphic>
          <a:graphicData uri="http://schemas.openxmlformats.org/drawingml/2006/table">
            <a:tbl>
              <a:tblPr/>
              <a:tblGrid>
                <a:gridCol w="1557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3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6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97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4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5151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 Didácticas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Evaluación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2267"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15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Noviembre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12:00pm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impress / power point</a:t>
                      </a: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writter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/ word 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se realizó una revisión activa con preguntas rápidas y explicación reforzada, incluyendo la exposición sobre el mantenimiento preventivo de un CPU y la limpieza superficial de equipos, además de la apertura y limpieza interna y externa de un teclado mecánico.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se continuó con prácticas de consolidación, mostrando cómo elaborar una presentación básica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powerpoint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o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, junto con ejercicios asistidos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/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redactar, resguardar y acceder a archivos, además de orientación práctica sobre la manipulación de software de tablas y un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se compartieron los aprendizajes adquiridos, se ofreció retroalimentación grupal sobre las actividades realizadas y se concluyó con reflexiones finales y despedida.</a:t>
                      </a:r>
                    </a:p>
                    <a:p>
                      <a:pPr algn="ctr">
                        <a:lnSpc>
                          <a:spcPts val="1699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Guiada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Papel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6C326CC-E516-BC4B-0C7C-81DFA538C742}"/>
              </a:ext>
            </a:extLst>
          </p:cNvPr>
          <p:cNvSpPr txBox="1"/>
          <p:nvPr/>
        </p:nvSpPr>
        <p:spPr>
          <a:xfrm>
            <a:off x="-893800" y="442499"/>
            <a:ext cx="149146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5</a:t>
            </a:r>
          </a:p>
        </p:txBody>
      </p:sp>
    </p:spTree>
    <p:extLst>
      <p:ext uri="{BB962C8B-B14F-4D97-AF65-F5344CB8AC3E}">
        <p14:creationId xmlns:p14="http://schemas.microsoft.com/office/powerpoint/2010/main" val="20737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4871-0C51-D5C7-25AC-B176D9A7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C326CC-E516-BC4B-0C7C-81DFA538C742}"/>
              </a:ext>
            </a:extLst>
          </p:cNvPr>
          <p:cNvSpPr txBox="1"/>
          <p:nvPr/>
        </p:nvSpPr>
        <p:spPr>
          <a:xfrm>
            <a:off x="-2743200" y="571500"/>
            <a:ext cx="149146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Cronograma de actividades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99713"/>
              </p:ext>
            </p:extLst>
          </p:nvPr>
        </p:nvGraphicFramePr>
        <p:xfrm>
          <a:off x="914400" y="1409700"/>
          <a:ext cx="16840199" cy="8170461"/>
        </p:xfrm>
        <a:graphic>
          <a:graphicData uri="http://schemas.openxmlformats.org/drawingml/2006/table">
            <a:tbl>
              <a:tblPr/>
              <a:tblGrid>
                <a:gridCol w="5202868">
                  <a:extLst>
                    <a:ext uri="{9D8B030D-6E8A-4147-A177-3AD203B41FA5}">
                      <a16:colId xmlns:a16="http://schemas.microsoft.com/office/drawing/2014/main" val="2005697091"/>
                    </a:ext>
                  </a:extLst>
                </a:gridCol>
                <a:gridCol w="1960501">
                  <a:extLst>
                    <a:ext uri="{9D8B030D-6E8A-4147-A177-3AD203B41FA5}">
                      <a16:colId xmlns:a16="http://schemas.microsoft.com/office/drawing/2014/main" val="1732131720"/>
                    </a:ext>
                  </a:extLst>
                </a:gridCol>
                <a:gridCol w="1759422">
                  <a:extLst>
                    <a:ext uri="{9D8B030D-6E8A-4147-A177-3AD203B41FA5}">
                      <a16:colId xmlns:a16="http://schemas.microsoft.com/office/drawing/2014/main" val="125891879"/>
                    </a:ext>
                  </a:extLst>
                </a:gridCol>
                <a:gridCol w="1709155">
                  <a:extLst>
                    <a:ext uri="{9D8B030D-6E8A-4147-A177-3AD203B41FA5}">
                      <a16:colId xmlns:a16="http://schemas.microsoft.com/office/drawing/2014/main" val="3074413074"/>
                    </a:ext>
                  </a:extLst>
                </a:gridCol>
                <a:gridCol w="1834828">
                  <a:extLst>
                    <a:ext uri="{9D8B030D-6E8A-4147-A177-3AD203B41FA5}">
                      <a16:colId xmlns:a16="http://schemas.microsoft.com/office/drawing/2014/main" val="2265575732"/>
                    </a:ext>
                  </a:extLst>
                </a:gridCol>
                <a:gridCol w="2287250">
                  <a:extLst>
                    <a:ext uri="{9D8B030D-6E8A-4147-A177-3AD203B41FA5}">
                      <a16:colId xmlns:a16="http://schemas.microsoft.com/office/drawing/2014/main" val="3102354152"/>
                    </a:ext>
                  </a:extLst>
                </a:gridCol>
                <a:gridCol w="2086175">
                  <a:extLst>
                    <a:ext uri="{9D8B030D-6E8A-4147-A177-3AD203B41FA5}">
                      <a16:colId xmlns:a16="http://schemas.microsoft.com/office/drawing/2014/main" val="3951983965"/>
                    </a:ext>
                  </a:extLst>
                </a:gridCol>
              </a:tblGrid>
              <a:tr h="7053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Actividad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1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2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3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4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>
                          <a:latin typeface="Coco Gothic" panose="020B0604020202020204" charset="0"/>
                        </a:rPr>
                        <a:t>15 de noviembre del 2025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>
                          <a:latin typeface="Coco Gothic" panose="020B0604020202020204" charset="0"/>
                        </a:rPr>
                        <a:t>22 de noviembre del 2025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69078"/>
                  </a:ext>
                </a:extLst>
              </a:tr>
              <a:tr h="1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>
                          <a:latin typeface="Coco Gothic" panose="020B0604020202020204" charset="0"/>
                        </a:rPr>
                        <a:t>Presentación del grupo y charlas sobre el contenido programático y sobre sus competencias digitales, explicación y práctica guiada en el uso de hojas de calculo con </a:t>
                      </a:r>
                      <a:r>
                        <a:rPr lang="es-MX" sz="1800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1800" dirty="0">
                          <a:latin typeface="Coco Gothic" panose="020B0604020202020204" charset="0"/>
                        </a:rPr>
                        <a:t>, interfaz y formulas básicas 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629079"/>
                  </a:ext>
                </a:extLst>
              </a:tr>
              <a:tr h="1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>
                          <a:latin typeface="Coco Gothic" panose="020B0604020202020204" charset="0"/>
                        </a:rPr>
                        <a:t>Presentación del grupo y charlas sobre el contenido programático y sobre sus competencias digitales, explicación y práctica guiada en el uso de hojas de calculo con </a:t>
                      </a:r>
                      <a:r>
                        <a:rPr lang="es-MX" sz="1800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1800" dirty="0">
                          <a:latin typeface="Coco Gothic" panose="020B0604020202020204" charset="0"/>
                        </a:rPr>
                        <a:t>, interfaz y formulas básicas 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313419"/>
                  </a:ext>
                </a:extLst>
              </a:tr>
              <a:tr h="11819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>
                          <a:latin typeface="Coco Gothic" panose="020B0604020202020204" charset="0"/>
                        </a:rPr>
                        <a:t>Presentación del grupo y charlas sobre el contenido programático y sobre sus competencias digitales, explicación y práctica guiada en el uso de hojas de calculo con </a:t>
                      </a:r>
                      <a:r>
                        <a:rPr lang="es-MX" sz="1800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1800" dirty="0">
                          <a:latin typeface="Coco Gothic" panose="020B0604020202020204" charset="0"/>
                        </a:rPr>
                        <a:t>, interfaz y formulas básicas 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s-419" sz="1800">
                        <a:latin typeface="Coco Gothic" panose="020B0604020202020204" charset="0"/>
                      </a:endParaRP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539038"/>
                  </a:ext>
                </a:extLst>
              </a:tr>
              <a:tr h="16871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>
                          <a:latin typeface="Coco Gothic" panose="020B0604020202020204" charset="0"/>
                        </a:rPr>
                        <a:t>Explicación y práctica guiada en el uso de procesadores de texto con </a:t>
                      </a:r>
                      <a:r>
                        <a:rPr lang="es-MX" sz="1800" dirty="0" err="1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1800" dirty="0">
                          <a:latin typeface="Coco Gothic" panose="020B0604020202020204" charset="0"/>
                        </a:rPr>
                        <a:t>, demostración y explicación de mantenimiento preventivo del pc, el teclado y el ratón, practica guiada en el uso de presentadores de diapositivas con </a:t>
                      </a:r>
                      <a:r>
                        <a:rPr lang="es-MX" sz="1800" dirty="0" err="1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1800" dirty="0">
                          <a:latin typeface="Coco Gothic" panose="020B0604020202020204" charset="0"/>
                        </a:rPr>
                        <a:t>.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92022"/>
                  </a:ext>
                </a:extLst>
              </a:tr>
              <a:tr h="1563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>
                          <a:latin typeface="Coco Gothic" panose="020B0604020202020204" charset="0"/>
                        </a:rPr>
                        <a:t>Explicación y práctica guiada en el uso de procesadores de texto con </a:t>
                      </a:r>
                      <a:r>
                        <a:rPr lang="es-MX" sz="1800" dirty="0" err="1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1800" dirty="0">
                          <a:latin typeface="Coco Gothic" panose="020B0604020202020204" charset="0"/>
                        </a:rPr>
                        <a:t>, demostración y explicación de mantenimiento preventivo del pc, el teclado y el ratón, practica guiada en el uso de presentadores de diapositivas con </a:t>
                      </a:r>
                      <a:r>
                        <a:rPr lang="es-MX" sz="1800" dirty="0" err="1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1800" dirty="0">
                          <a:latin typeface="Coco Gothic" panose="020B0604020202020204" charset="0"/>
                        </a:rPr>
                        <a:t>.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73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52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575" y="657225"/>
            <a:ext cx="1739503" cy="37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26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171699"/>
            <a:ext cx="7693116" cy="5769837"/>
          </a:xfrm>
          <a:prstGeom prst="round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4" y="2171699"/>
            <a:ext cx="7693116" cy="5769837"/>
          </a:xfrm>
          <a:prstGeom prst="round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44442" y="8496300"/>
            <a:ext cx="8534400" cy="378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26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Puesto de trabajo de operador de la planta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575" y="657225"/>
            <a:ext cx="36322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229100"/>
            <a:ext cx="11147837" cy="4933950"/>
          </a:xfrm>
          <a:prstGeom prst="roundRect">
            <a:avLst>
              <a:gd name="adj" fmla="val 9647"/>
            </a:avLst>
          </a:prstGeom>
        </p:spPr>
      </p:pic>
      <p:sp>
        <p:nvSpPr>
          <p:cNvPr id="6" name="TextBox 2"/>
          <p:cNvSpPr txBox="1"/>
          <p:nvPr/>
        </p:nvSpPr>
        <p:spPr>
          <a:xfrm>
            <a:off x="685800" y="2705100"/>
            <a:ext cx="6587612" cy="11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Primera capacitación: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15 del Marzo del 2025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A928101B-1189-5A21-F8D5-C1A55E90E70F}"/>
              </a:ext>
            </a:extLst>
          </p:cNvPr>
          <p:cNvSpPr txBox="1"/>
          <p:nvPr/>
        </p:nvSpPr>
        <p:spPr>
          <a:xfrm>
            <a:off x="990600" y="4762500"/>
            <a:ext cx="5122606" cy="3401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Introducción a la computación.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Ritter.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Calc.</a:t>
            </a:r>
          </a:p>
        </p:txBody>
      </p:sp>
    </p:spTree>
    <p:extLst>
      <p:ext uri="{BB962C8B-B14F-4D97-AF65-F5344CB8AC3E}">
        <p14:creationId xmlns:p14="http://schemas.microsoft.com/office/powerpoint/2010/main" val="53751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575" y="657225"/>
            <a:ext cx="36322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918870" y="8115300"/>
            <a:ext cx="7456820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Segunda capacitación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22 del Marzo del 2025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2" y="1561954"/>
            <a:ext cx="7543800" cy="5681425"/>
          </a:xfrm>
          <a:prstGeom prst="round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333500"/>
            <a:ext cx="7565260" cy="5696196"/>
          </a:xfrm>
          <a:prstGeom prst="round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87691-8909-6701-46B3-A405CFA7B975}"/>
              </a:ext>
            </a:extLst>
          </p:cNvPr>
          <p:cNvSpPr txBox="1"/>
          <p:nvPr/>
        </p:nvSpPr>
        <p:spPr>
          <a:xfrm>
            <a:off x="8534400" y="7347836"/>
            <a:ext cx="10048174" cy="2285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Conocimiento en componentes físicos.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Impress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26989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8305800" y="1289590"/>
            <a:ext cx="8648698" cy="57912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5" name="TextBox 2"/>
          <p:cNvSpPr txBox="1"/>
          <p:nvPr/>
        </p:nvSpPr>
        <p:spPr>
          <a:xfrm>
            <a:off x="7721575" y="657225"/>
            <a:ext cx="37846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34779" y="8115300"/>
            <a:ext cx="6186795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Tercera</a:t>
            </a:r>
            <a:r>
              <a:rPr lang="en-US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capacitación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5 del Abril del 2025</a:t>
            </a:r>
          </a:p>
        </p:txBody>
      </p:sp>
      <p:sp>
        <p:nvSpPr>
          <p:cNvPr id="7" name="Freeform 3"/>
          <p:cNvSpPr/>
          <p:nvPr/>
        </p:nvSpPr>
        <p:spPr>
          <a:xfrm>
            <a:off x="2057400" y="1289590"/>
            <a:ext cx="4767719" cy="6356958"/>
          </a:xfrm>
          <a:prstGeom prst="roundRect">
            <a:avLst>
              <a:gd name="adj" fmla="val 12889"/>
            </a:avLst>
          </a:prstGeom>
          <a:blipFill>
            <a:blip r:embed="rId3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9EB2240-CC89-85A5-6C61-C865D0969B31}"/>
              </a:ext>
            </a:extLst>
          </p:cNvPr>
          <p:cNvSpPr txBox="1"/>
          <p:nvPr/>
        </p:nvSpPr>
        <p:spPr>
          <a:xfrm>
            <a:off x="8077200" y="7646548"/>
            <a:ext cx="10210800" cy="3029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Calc.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componentes físicos.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7721575" y="657225"/>
            <a:ext cx="37846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16409" y="7713780"/>
            <a:ext cx="6553200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Cuarta capacitación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15 de Noviembre del 2025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44" y="1447426"/>
            <a:ext cx="6715134" cy="5036350"/>
          </a:xfrm>
          <a:prstGeom prst="round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42" y="1447426"/>
            <a:ext cx="6715134" cy="5036350"/>
          </a:xfrm>
          <a:prstGeom prst="round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13542C-7A27-5568-6F85-32A42A111701}"/>
              </a:ext>
            </a:extLst>
          </p:cNvPr>
          <p:cNvSpPr txBox="1"/>
          <p:nvPr/>
        </p:nvSpPr>
        <p:spPr>
          <a:xfrm>
            <a:off x="9829800" y="7315097"/>
            <a:ext cx="7857438" cy="2285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Mantenimiento preventivo.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Impress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33705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92130-65A5-74C2-AFD4-D9F291F58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D966D69-A4DD-CEE5-E6F4-B026AC87FB7F}"/>
              </a:ext>
            </a:extLst>
          </p:cNvPr>
          <p:cNvSpPr txBox="1"/>
          <p:nvPr/>
        </p:nvSpPr>
        <p:spPr>
          <a:xfrm>
            <a:off x="7721575" y="657225"/>
            <a:ext cx="34036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A6328AF-EC66-9BCD-718D-59294780AB5C}"/>
              </a:ext>
            </a:extLst>
          </p:cNvPr>
          <p:cNvSpPr txBox="1"/>
          <p:nvPr/>
        </p:nvSpPr>
        <p:spPr>
          <a:xfrm>
            <a:off x="685800" y="3086100"/>
            <a:ext cx="7239000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Quinta capacitación: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22 de Noviembre del 2025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540850-B3D2-4922-1D2A-2A898F77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790700"/>
            <a:ext cx="9642987" cy="7232240"/>
          </a:xfrm>
          <a:prstGeom prst="roundRect">
            <a:avLst>
              <a:gd name="adj" fmla="val 11123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6376A4-CE4D-8976-03CB-0405AE0DC5F3}"/>
              </a:ext>
            </a:extLst>
          </p:cNvPr>
          <p:cNvSpPr txBox="1"/>
          <p:nvPr/>
        </p:nvSpPr>
        <p:spPr>
          <a:xfrm>
            <a:off x="990600" y="4762500"/>
            <a:ext cx="6324600" cy="191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Impress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62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753100" y="-4062413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0" y="24384000"/>
                  </a:moveTo>
                  <a:lnTo>
                    <a:pt x="0" y="0"/>
                  </a:lnTo>
                  <a:lnTo>
                    <a:pt x="13716000" y="0"/>
                  </a:lnTo>
                  <a:lnTo>
                    <a:pt x="13716000" y="2438400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>
                <a:alphaModFix amt="41000"/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615828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3740" y="4533900"/>
            <a:ext cx="17727301" cy="90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GRACIAS…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5194941" y="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3086100" y="0"/>
                </a:moveTo>
                <a:lnTo>
                  <a:pt x="0" y="0"/>
                </a:lnTo>
                <a:lnTo>
                  <a:pt x="0" y="3086100"/>
                </a:lnTo>
                <a:lnTo>
                  <a:pt x="3086100" y="3086100"/>
                </a:lnTo>
                <a:lnTo>
                  <a:pt x="30861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0353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278248"/>
            <a:ext cx="13619913" cy="115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1"/>
              </a:lnSpc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Diagnostico del abordaje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447800" y="9098265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600200" y="1280557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14400" y="1390239"/>
            <a:ext cx="8915399" cy="3836918"/>
            <a:chOff x="0" y="0"/>
            <a:chExt cx="2665188" cy="10105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65188" cy="1010546"/>
            </a:xfrm>
            <a:custGeom>
              <a:avLst/>
              <a:gdLst/>
              <a:ahLst/>
              <a:cxnLst/>
              <a:rect l="l" t="t" r="r" b="b"/>
              <a:pathLst>
                <a:path w="2665188" h="1010546">
                  <a:moveTo>
                    <a:pt x="13006" y="0"/>
                  </a:moveTo>
                  <a:lnTo>
                    <a:pt x="2652182" y="0"/>
                  </a:lnTo>
                  <a:cubicBezTo>
                    <a:pt x="2659365" y="0"/>
                    <a:pt x="2665188" y="5823"/>
                    <a:pt x="2665188" y="13006"/>
                  </a:cubicBezTo>
                  <a:lnTo>
                    <a:pt x="2665188" y="997540"/>
                  </a:lnTo>
                  <a:cubicBezTo>
                    <a:pt x="2665188" y="1004723"/>
                    <a:pt x="2659365" y="1010546"/>
                    <a:pt x="2652182" y="1010546"/>
                  </a:cubicBezTo>
                  <a:lnTo>
                    <a:pt x="13006" y="1010546"/>
                  </a:lnTo>
                  <a:cubicBezTo>
                    <a:pt x="5823" y="1010546"/>
                    <a:pt x="0" y="1004723"/>
                    <a:pt x="0" y="997540"/>
                  </a:cubicBezTo>
                  <a:lnTo>
                    <a:pt x="0" y="13006"/>
                  </a:lnTo>
                  <a:cubicBezTo>
                    <a:pt x="0" y="5823"/>
                    <a:pt x="5823" y="0"/>
                    <a:pt x="130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2665188" cy="110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179"/>
                </a:lnSpc>
                <a:spcBef>
                  <a:spcPct val="0"/>
                </a:spcBef>
              </a:pPr>
              <a:r>
                <a:rPr lang="es-MX" sz="4000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Dependen exclusivamente de métodos manuales para el registro y cálculo de datos.</a:t>
              </a:r>
            </a:p>
          </p:txBody>
        </p: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52" y="4340731"/>
            <a:ext cx="6220948" cy="4665712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1310" y="1060847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7750" y="293500"/>
            <a:ext cx="13028582" cy="136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Metodología empleada 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1371600" y="9116451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117342" y="4880774"/>
            <a:ext cx="8109339" cy="5406226"/>
            <a:chOff x="0" y="0"/>
            <a:chExt cx="13448144" cy="89654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48157" cy="8965438"/>
            </a:xfrm>
            <a:custGeom>
              <a:avLst/>
              <a:gdLst/>
              <a:ahLst/>
              <a:cxnLst/>
              <a:rect l="l" t="t" r="r" b="b"/>
              <a:pathLst>
                <a:path w="13448157" h="8965438">
                  <a:moveTo>
                    <a:pt x="0" y="0"/>
                  </a:moveTo>
                  <a:lnTo>
                    <a:pt x="13448157" y="0"/>
                  </a:lnTo>
                  <a:lnTo>
                    <a:pt x="13448157" y="8965438"/>
                  </a:lnTo>
                  <a:lnTo>
                    <a:pt x="0" y="8965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9097652" y="6086116"/>
            <a:ext cx="2226296" cy="3172184"/>
          </a:xfrm>
          <a:custGeom>
            <a:avLst/>
            <a:gdLst/>
            <a:ahLst/>
            <a:cxnLst/>
            <a:rect l="l" t="t" r="r" b="b"/>
            <a:pathLst>
              <a:path w="2226296" h="3172184">
                <a:moveTo>
                  <a:pt x="0" y="0"/>
                </a:moveTo>
                <a:lnTo>
                  <a:pt x="2226296" y="0"/>
                </a:lnTo>
                <a:lnTo>
                  <a:pt x="2226296" y="3172184"/>
                </a:lnTo>
                <a:lnTo>
                  <a:pt x="0" y="317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19518" y="6086116"/>
            <a:ext cx="2226296" cy="3172184"/>
          </a:xfrm>
          <a:custGeom>
            <a:avLst/>
            <a:gdLst/>
            <a:ahLst/>
            <a:cxnLst/>
            <a:rect l="l" t="t" r="r" b="b"/>
            <a:pathLst>
              <a:path w="2226296" h="3172184">
                <a:moveTo>
                  <a:pt x="0" y="0"/>
                </a:moveTo>
                <a:lnTo>
                  <a:pt x="2226297" y="0"/>
                </a:lnTo>
                <a:lnTo>
                  <a:pt x="2226297" y="3172184"/>
                </a:lnTo>
                <a:lnTo>
                  <a:pt x="0" y="3172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684780" y="6585939"/>
            <a:ext cx="2172539" cy="217253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961" y="0"/>
                  </a:moveTo>
                  <a:lnTo>
                    <a:pt x="730839" y="0"/>
                  </a:lnTo>
                  <a:cubicBezTo>
                    <a:pt x="752576" y="0"/>
                    <a:pt x="773423" y="8635"/>
                    <a:pt x="788794" y="24006"/>
                  </a:cubicBezTo>
                  <a:cubicBezTo>
                    <a:pt x="804165" y="39377"/>
                    <a:pt x="812800" y="60224"/>
                    <a:pt x="812800" y="81961"/>
                  </a:cubicBezTo>
                  <a:lnTo>
                    <a:pt x="812800" y="730839"/>
                  </a:lnTo>
                  <a:cubicBezTo>
                    <a:pt x="812800" y="752576"/>
                    <a:pt x="804165" y="773423"/>
                    <a:pt x="788794" y="788794"/>
                  </a:cubicBezTo>
                  <a:cubicBezTo>
                    <a:pt x="773423" y="804165"/>
                    <a:pt x="752576" y="812800"/>
                    <a:pt x="730839" y="812800"/>
                  </a:cubicBezTo>
                  <a:lnTo>
                    <a:pt x="81961" y="812800"/>
                  </a:lnTo>
                  <a:cubicBezTo>
                    <a:pt x="60224" y="812800"/>
                    <a:pt x="39377" y="804165"/>
                    <a:pt x="24006" y="788794"/>
                  </a:cubicBezTo>
                  <a:cubicBezTo>
                    <a:pt x="8635" y="773423"/>
                    <a:pt x="0" y="752576"/>
                    <a:pt x="0" y="730839"/>
                  </a:cubicBezTo>
                  <a:lnTo>
                    <a:pt x="0" y="81961"/>
                  </a:lnTo>
                  <a:cubicBezTo>
                    <a:pt x="0" y="60224"/>
                    <a:pt x="8635" y="39377"/>
                    <a:pt x="24006" y="24006"/>
                  </a:cubicBezTo>
                  <a:cubicBezTo>
                    <a:pt x="39377" y="8635"/>
                    <a:pt x="60224" y="0"/>
                    <a:pt x="81961" y="0"/>
                  </a:cubicBezTo>
                  <a:close/>
                </a:path>
              </a:pathLst>
            </a:custGeom>
            <a:blipFill>
              <a:blip r:embed="rId8"/>
              <a:stretch>
                <a:fillRect l="-2956" r="-295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-3992935" y="1441847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388316" y="2061568"/>
            <a:ext cx="4479296" cy="1528760"/>
            <a:chOff x="0" y="0"/>
            <a:chExt cx="1179732" cy="4026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9732" cy="402636"/>
            </a:xfrm>
            <a:custGeom>
              <a:avLst/>
              <a:gdLst/>
              <a:ahLst/>
              <a:cxnLst/>
              <a:rect l="l" t="t" r="r" b="b"/>
              <a:pathLst>
                <a:path w="1179732" h="402636">
                  <a:moveTo>
                    <a:pt x="29382" y="0"/>
                  </a:moveTo>
                  <a:lnTo>
                    <a:pt x="1150350" y="0"/>
                  </a:lnTo>
                  <a:cubicBezTo>
                    <a:pt x="1158142" y="0"/>
                    <a:pt x="1165616" y="3096"/>
                    <a:pt x="1171126" y="8606"/>
                  </a:cubicBezTo>
                  <a:cubicBezTo>
                    <a:pt x="1176637" y="14116"/>
                    <a:pt x="1179732" y="21590"/>
                    <a:pt x="1179732" y="29382"/>
                  </a:cubicBezTo>
                  <a:lnTo>
                    <a:pt x="1179732" y="373254"/>
                  </a:lnTo>
                  <a:cubicBezTo>
                    <a:pt x="1179732" y="381047"/>
                    <a:pt x="1176637" y="388520"/>
                    <a:pt x="1171126" y="394030"/>
                  </a:cubicBezTo>
                  <a:cubicBezTo>
                    <a:pt x="1165616" y="399541"/>
                    <a:pt x="1158142" y="402636"/>
                    <a:pt x="1150350" y="402636"/>
                  </a:cubicBezTo>
                  <a:lnTo>
                    <a:pt x="29382" y="402636"/>
                  </a:lnTo>
                  <a:cubicBezTo>
                    <a:pt x="21590" y="402636"/>
                    <a:pt x="14116" y="399541"/>
                    <a:pt x="8606" y="394030"/>
                  </a:cubicBezTo>
                  <a:cubicBezTo>
                    <a:pt x="3096" y="388520"/>
                    <a:pt x="0" y="381047"/>
                    <a:pt x="0" y="373254"/>
                  </a:cubicBezTo>
                  <a:lnTo>
                    <a:pt x="0" y="29382"/>
                  </a:lnTo>
                  <a:cubicBezTo>
                    <a:pt x="0" y="21590"/>
                    <a:pt x="3096" y="14116"/>
                    <a:pt x="8606" y="8606"/>
                  </a:cubicBezTo>
                  <a:cubicBezTo>
                    <a:pt x="14116" y="3096"/>
                    <a:pt x="21590" y="0"/>
                    <a:pt x="29382" y="0"/>
                  </a:cubicBezTo>
                  <a:close/>
                </a:path>
              </a:pathLst>
            </a:custGeom>
            <a:solidFill>
              <a:srgbClr val="E2E4E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179732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Sesiones en Parejas de 60 minutos a 120 minutos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7750" y="4261991"/>
            <a:ext cx="4144795" cy="1763019"/>
            <a:chOff x="0" y="0"/>
            <a:chExt cx="1091633" cy="4643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1633" cy="464334"/>
            </a:xfrm>
            <a:custGeom>
              <a:avLst/>
              <a:gdLst/>
              <a:ahLst/>
              <a:cxnLst/>
              <a:rect l="l" t="t" r="r" b="b"/>
              <a:pathLst>
                <a:path w="1091633" h="464334">
                  <a:moveTo>
                    <a:pt x="31754" y="0"/>
                  </a:moveTo>
                  <a:lnTo>
                    <a:pt x="1059880" y="0"/>
                  </a:lnTo>
                  <a:cubicBezTo>
                    <a:pt x="1077417" y="0"/>
                    <a:pt x="1091633" y="14217"/>
                    <a:pt x="1091633" y="31754"/>
                  </a:cubicBezTo>
                  <a:lnTo>
                    <a:pt x="1091633" y="432580"/>
                  </a:lnTo>
                  <a:cubicBezTo>
                    <a:pt x="1091633" y="441002"/>
                    <a:pt x="1088288" y="449079"/>
                    <a:pt x="1082333" y="455034"/>
                  </a:cubicBezTo>
                  <a:cubicBezTo>
                    <a:pt x="1076378" y="460989"/>
                    <a:pt x="1068301" y="464334"/>
                    <a:pt x="1059880" y="464334"/>
                  </a:cubicBezTo>
                  <a:lnTo>
                    <a:pt x="31754" y="464334"/>
                  </a:lnTo>
                  <a:cubicBezTo>
                    <a:pt x="23332" y="464334"/>
                    <a:pt x="15255" y="460989"/>
                    <a:pt x="9300" y="455034"/>
                  </a:cubicBezTo>
                  <a:cubicBezTo>
                    <a:pt x="3345" y="449079"/>
                    <a:pt x="0" y="441002"/>
                    <a:pt x="0" y="432580"/>
                  </a:cubicBezTo>
                  <a:lnTo>
                    <a:pt x="0" y="31754"/>
                  </a:lnTo>
                  <a:cubicBezTo>
                    <a:pt x="0" y="23332"/>
                    <a:pt x="3345" y="15255"/>
                    <a:pt x="9300" y="9300"/>
                  </a:cubicBezTo>
                  <a:cubicBezTo>
                    <a:pt x="15255" y="3345"/>
                    <a:pt x="23332" y="0"/>
                    <a:pt x="31754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091633" cy="531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Procesadores de Texto y Hojas de Calculo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88316" y="4243584"/>
            <a:ext cx="4479296" cy="1711323"/>
            <a:chOff x="0" y="0"/>
            <a:chExt cx="1179732" cy="4507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9732" cy="450719"/>
            </a:xfrm>
            <a:custGeom>
              <a:avLst/>
              <a:gdLst/>
              <a:ahLst/>
              <a:cxnLst/>
              <a:rect l="l" t="t" r="r" b="b"/>
              <a:pathLst>
                <a:path w="1179732" h="450719">
                  <a:moveTo>
                    <a:pt x="29382" y="0"/>
                  </a:moveTo>
                  <a:lnTo>
                    <a:pt x="1150350" y="0"/>
                  </a:lnTo>
                  <a:cubicBezTo>
                    <a:pt x="1158142" y="0"/>
                    <a:pt x="1165616" y="3096"/>
                    <a:pt x="1171126" y="8606"/>
                  </a:cubicBezTo>
                  <a:cubicBezTo>
                    <a:pt x="1176637" y="14116"/>
                    <a:pt x="1179732" y="21590"/>
                    <a:pt x="1179732" y="29382"/>
                  </a:cubicBezTo>
                  <a:lnTo>
                    <a:pt x="1179732" y="421336"/>
                  </a:lnTo>
                  <a:cubicBezTo>
                    <a:pt x="1179732" y="429129"/>
                    <a:pt x="1176637" y="436603"/>
                    <a:pt x="1171126" y="442113"/>
                  </a:cubicBezTo>
                  <a:cubicBezTo>
                    <a:pt x="1165616" y="447623"/>
                    <a:pt x="1158142" y="450719"/>
                    <a:pt x="1150350" y="450719"/>
                  </a:cubicBezTo>
                  <a:lnTo>
                    <a:pt x="29382" y="450719"/>
                  </a:lnTo>
                  <a:cubicBezTo>
                    <a:pt x="21590" y="450719"/>
                    <a:pt x="14116" y="447623"/>
                    <a:pt x="8606" y="442113"/>
                  </a:cubicBezTo>
                  <a:cubicBezTo>
                    <a:pt x="3096" y="436603"/>
                    <a:pt x="0" y="429129"/>
                    <a:pt x="0" y="421336"/>
                  </a:cubicBezTo>
                  <a:lnTo>
                    <a:pt x="0" y="29382"/>
                  </a:lnTo>
                  <a:cubicBezTo>
                    <a:pt x="0" y="21590"/>
                    <a:pt x="3096" y="14116"/>
                    <a:pt x="8606" y="8606"/>
                  </a:cubicBezTo>
                  <a:cubicBezTo>
                    <a:pt x="14116" y="3096"/>
                    <a:pt x="21590" y="0"/>
                    <a:pt x="29382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179732" cy="517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La Aplicacion de sus conocimientos adquiridos en su trabajo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47750" y="2095500"/>
            <a:ext cx="4309569" cy="1528760"/>
            <a:chOff x="0" y="0"/>
            <a:chExt cx="1135030" cy="40263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5030" cy="402636"/>
            </a:xfrm>
            <a:custGeom>
              <a:avLst/>
              <a:gdLst/>
              <a:ahLst/>
              <a:cxnLst/>
              <a:rect l="l" t="t" r="r" b="b"/>
              <a:pathLst>
                <a:path w="1135030" h="402636">
                  <a:moveTo>
                    <a:pt x="30540" y="0"/>
                  </a:moveTo>
                  <a:lnTo>
                    <a:pt x="1104491" y="0"/>
                  </a:lnTo>
                  <a:cubicBezTo>
                    <a:pt x="1121357" y="0"/>
                    <a:pt x="1135030" y="13673"/>
                    <a:pt x="1135030" y="30540"/>
                  </a:cubicBezTo>
                  <a:lnTo>
                    <a:pt x="1135030" y="372097"/>
                  </a:lnTo>
                  <a:cubicBezTo>
                    <a:pt x="1135030" y="380196"/>
                    <a:pt x="1131813" y="387964"/>
                    <a:pt x="1126086" y="393692"/>
                  </a:cubicBezTo>
                  <a:cubicBezTo>
                    <a:pt x="1120358" y="399419"/>
                    <a:pt x="1112590" y="402636"/>
                    <a:pt x="1104491" y="402636"/>
                  </a:cubicBezTo>
                  <a:lnTo>
                    <a:pt x="30540" y="402636"/>
                  </a:lnTo>
                  <a:cubicBezTo>
                    <a:pt x="13673" y="402636"/>
                    <a:pt x="0" y="388963"/>
                    <a:pt x="0" y="372097"/>
                  </a:cubicBezTo>
                  <a:lnTo>
                    <a:pt x="0" y="30540"/>
                  </a:lnTo>
                  <a:cubicBezTo>
                    <a:pt x="0" y="13673"/>
                    <a:pt x="13673" y="0"/>
                    <a:pt x="30540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1135030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Enfoque Particicipativo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762000" y="569403"/>
            <a:ext cx="10934541" cy="74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Historia de la comunidad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7800" y="9098265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pic>
        <p:nvPicPr>
          <p:cNvPr id="1028" name="Picture 4" descr="https://blogger.googleusercontent.com/img/b/R29vZ2xl/AVvXsEhY7aRdLJeQBn5FDoNV71zBvI0qwDQ02GY2hJhyphenhyphen6qtXHX100bx7lkvHvtPRiavQpdnUTH0k3kGfpa5BCC_BDE66LWcmTdZoPwjLdgPifOsDvv2RPvR7nOLHm2DiRqH_kJaqBv4DQSyoGD8/s2048/VALLA+EN+LA+ENTRADA+DE+LA+PLANTA+CAMBURI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85596"/>
            <a:ext cx="8663099" cy="6497324"/>
          </a:xfrm>
          <a:prstGeom prst="roundRect">
            <a:avLst>
              <a:gd name="adj" fmla="val 122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14">
            <a:extLst>
              <a:ext uri="{FF2B5EF4-FFF2-40B4-BE49-F238E27FC236}">
                <a16:creationId xmlns:a16="http://schemas.microsoft.com/office/drawing/2014/main" id="{C728D107-0807-B479-069A-C7F2C0A697DC}"/>
              </a:ext>
            </a:extLst>
          </p:cNvPr>
          <p:cNvGrpSpPr/>
          <p:nvPr/>
        </p:nvGrpSpPr>
        <p:grpSpPr>
          <a:xfrm>
            <a:off x="1447800" y="4761827"/>
            <a:ext cx="4479296" cy="1528760"/>
            <a:chOff x="0" y="0"/>
            <a:chExt cx="1179732" cy="40263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6BEC2C83-994E-CA20-4B18-D6BA6181FB38}"/>
                </a:ext>
              </a:extLst>
            </p:cNvPr>
            <p:cNvSpPr/>
            <p:nvPr/>
          </p:nvSpPr>
          <p:spPr>
            <a:xfrm>
              <a:off x="0" y="0"/>
              <a:ext cx="1179732" cy="402636"/>
            </a:xfrm>
            <a:custGeom>
              <a:avLst/>
              <a:gdLst/>
              <a:ahLst/>
              <a:cxnLst/>
              <a:rect l="l" t="t" r="r" b="b"/>
              <a:pathLst>
                <a:path w="1179732" h="402636">
                  <a:moveTo>
                    <a:pt x="29382" y="0"/>
                  </a:moveTo>
                  <a:lnTo>
                    <a:pt x="1150350" y="0"/>
                  </a:lnTo>
                  <a:cubicBezTo>
                    <a:pt x="1158142" y="0"/>
                    <a:pt x="1165616" y="3096"/>
                    <a:pt x="1171126" y="8606"/>
                  </a:cubicBezTo>
                  <a:cubicBezTo>
                    <a:pt x="1176637" y="14116"/>
                    <a:pt x="1179732" y="21590"/>
                    <a:pt x="1179732" y="29382"/>
                  </a:cubicBezTo>
                  <a:lnTo>
                    <a:pt x="1179732" y="373254"/>
                  </a:lnTo>
                  <a:cubicBezTo>
                    <a:pt x="1179732" y="381047"/>
                    <a:pt x="1176637" y="388520"/>
                    <a:pt x="1171126" y="394030"/>
                  </a:cubicBezTo>
                  <a:cubicBezTo>
                    <a:pt x="1165616" y="399541"/>
                    <a:pt x="1158142" y="402636"/>
                    <a:pt x="1150350" y="402636"/>
                  </a:cubicBezTo>
                  <a:lnTo>
                    <a:pt x="29382" y="402636"/>
                  </a:lnTo>
                  <a:cubicBezTo>
                    <a:pt x="21590" y="402636"/>
                    <a:pt x="14116" y="399541"/>
                    <a:pt x="8606" y="394030"/>
                  </a:cubicBezTo>
                  <a:cubicBezTo>
                    <a:pt x="3096" y="388520"/>
                    <a:pt x="0" y="381047"/>
                    <a:pt x="0" y="373254"/>
                  </a:cubicBezTo>
                  <a:lnTo>
                    <a:pt x="0" y="29382"/>
                  </a:lnTo>
                  <a:cubicBezTo>
                    <a:pt x="0" y="21590"/>
                    <a:pt x="3096" y="14116"/>
                    <a:pt x="8606" y="8606"/>
                  </a:cubicBezTo>
                  <a:cubicBezTo>
                    <a:pt x="14116" y="3096"/>
                    <a:pt x="21590" y="0"/>
                    <a:pt x="29382" y="0"/>
                  </a:cubicBezTo>
                  <a:close/>
                </a:path>
              </a:pathLst>
            </a:custGeom>
            <a:solidFill>
              <a:srgbClr val="E2E4E6"/>
            </a:solidFill>
          </p:spPr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C51B29D0-1713-C2B9-15C2-86618E0DF193}"/>
                </a:ext>
              </a:extLst>
            </p:cNvPr>
            <p:cNvSpPr txBox="1"/>
            <p:nvPr/>
          </p:nvSpPr>
          <p:spPr>
            <a:xfrm>
              <a:off x="0" y="-66675"/>
              <a:ext cx="1179732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s-VE" sz="2800" b="1" noProof="0" dirty="0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Rehabilitaciones notificadas en el año 2022 y 2024</a:t>
              </a:r>
            </a:p>
          </p:txBody>
        </p:sp>
      </p:grpSp>
      <p:grpSp>
        <p:nvGrpSpPr>
          <p:cNvPr id="10" name="Group 17">
            <a:extLst>
              <a:ext uri="{FF2B5EF4-FFF2-40B4-BE49-F238E27FC236}">
                <a16:creationId xmlns:a16="http://schemas.microsoft.com/office/drawing/2014/main" id="{911E269E-0D20-D6FF-9408-B0FDF021AE38}"/>
              </a:ext>
            </a:extLst>
          </p:cNvPr>
          <p:cNvGrpSpPr/>
          <p:nvPr/>
        </p:nvGrpSpPr>
        <p:grpSpPr>
          <a:xfrm>
            <a:off x="1532664" y="6715744"/>
            <a:ext cx="4144795" cy="2016176"/>
            <a:chOff x="0" y="-66675"/>
            <a:chExt cx="1091633" cy="531009"/>
          </a:xfrm>
        </p:grpSpPr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B38CE0DC-45F8-7488-C2D8-D6C81F3C65E2}"/>
                </a:ext>
              </a:extLst>
            </p:cNvPr>
            <p:cNvSpPr/>
            <p:nvPr/>
          </p:nvSpPr>
          <p:spPr>
            <a:xfrm>
              <a:off x="0" y="0"/>
              <a:ext cx="1091633" cy="464334"/>
            </a:xfrm>
            <a:custGeom>
              <a:avLst/>
              <a:gdLst/>
              <a:ahLst/>
              <a:cxnLst/>
              <a:rect l="l" t="t" r="r" b="b"/>
              <a:pathLst>
                <a:path w="1091633" h="464334">
                  <a:moveTo>
                    <a:pt x="31754" y="0"/>
                  </a:moveTo>
                  <a:lnTo>
                    <a:pt x="1059880" y="0"/>
                  </a:lnTo>
                  <a:cubicBezTo>
                    <a:pt x="1077417" y="0"/>
                    <a:pt x="1091633" y="14217"/>
                    <a:pt x="1091633" y="31754"/>
                  </a:cubicBezTo>
                  <a:lnTo>
                    <a:pt x="1091633" y="432580"/>
                  </a:lnTo>
                  <a:cubicBezTo>
                    <a:pt x="1091633" y="441002"/>
                    <a:pt x="1088288" y="449079"/>
                    <a:pt x="1082333" y="455034"/>
                  </a:cubicBezTo>
                  <a:cubicBezTo>
                    <a:pt x="1076378" y="460989"/>
                    <a:pt x="1068301" y="464334"/>
                    <a:pt x="1059880" y="464334"/>
                  </a:cubicBezTo>
                  <a:lnTo>
                    <a:pt x="31754" y="464334"/>
                  </a:lnTo>
                  <a:cubicBezTo>
                    <a:pt x="23332" y="464334"/>
                    <a:pt x="15255" y="460989"/>
                    <a:pt x="9300" y="455034"/>
                  </a:cubicBezTo>
                  <a:cubicBezTo>
                    <a:pt x="3345" y="449079"/>
                    <a:pt x="0" y="441002"/>
                    <a:pt x="0" y="432580"/>
                  </a:cubicBezTo>
                  <a:lnTo>
                    <a:pt x="0" y="31754"/>
                  </a:lnTo>
                  <a:cubicBezTo>
                    <a:pt x="0" y="23332"/>
                    <a:pt x="3345" y="15255"/>
                    <a:pt x="9300" y="9300"/>
                  </a:cubicBezTo>
                  <a:cubicBezTo>
                    <a:pt x="15255" y="3345"/>
                    <a:pt x="23332" y="0"/>
                    <a:pt x="31754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5604F05-5CAA-95D4-26EC-FE3990057625}"/>
                </a:ext>
              </a:extLst>
            </p:cNvPr>
            <p:cNvSpPr txBox="1"/>
            <p:nvPr/>
          </p:nvSpPr>
          <p:spPr>
            <a:xfrm>
              <a:off x="0" y="-66675"/>
              <a:ext cx="1091633" cy="531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s-VE" sz="2800" b="1" u="none" strike="noStrike" noProof="0" dirty="0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Actualmente se mantiene operativa</a:t>
              </a:r>
            </a:p>
          </p:txBody>
        </p:sp>
      </p:grpSp>
      <p:grpSp>
        <p:nvGrpSpPr>
          <p:cNvPr id="16" name="Group 23">
            <a:extLst>
              <a:ext uri="{FF2B5EF4-FFF2-40B4-BE49-F238E27FC236}">
                <a16:creationId xmlns:a16="http://schemas.microsoft.com/office/drawing/2014/main" id="{F57A6884-C760-29A5-F5C4-D1F29784C9C3}"/>
              </a:ext>
            </a:extLst>
          </p:cNvPr>
          <p:cNvGrpSpPr/>
          <p:nvPr/>
        </p:nvGrpSpPr>
        <p:grpSpPr>
          <a:xfrm>
            <a:off x="1532664" y="2560947"/>
            <a:ext cx="4309569" cy="1528760"/>
            <a:chOff x="0" y="0"/>
            <a:chExt cx="1135030" cy="402636"/>
          </a:xfrm>
        </p:grpSpPr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8A951645-646D-3C0B-6AAF-B68575A859E5}"/>
                </a:ext>
              </a:extLst>
            </p:cNvPr>
            <p:cNvSpPr/>
            <p:nvPr/>
          </p:nvSpPr>
          <p:spPr>
            <a:xfrm>
              <a:off x="0" y="0"/>
              <a:ext cx="1135030" cy="402636"/>
            </a:xfrm>
            <a:custGeom>
              <a:avLst/>
              <a:gdLst/>
              <a:ahLst/>
              <a:cxnLst/>
              <a:rect l="l" t="t" r="r" b="b"/>
              <a:pathLst>
                <a:path w="1135030" h="402636">
                  <a:moveTo>
                    <a:pt x="30540" y="0"/>
                  </a:moveTo>
                  <a:lnTo>
                    <a:pt x="1104491" y="0"/>
                  </a:lnTo>
                  <a:cubicBezTo>
                    <a:pt x="1121357" y="0"/>
                    <a:pt x="1135030" y="13673"/>
                    <a:pt x="1135030" y="30540"/>
                  </a:cubicBezTo>
                  <a:lnTo>
                    <a:pt x="1135030" y="372097"/>
                  </a:lnTo>
                  <a:cubicBezTo>
                    <a:pt x="1135030" y="380196"/>
                    <a:pt x="1131813" y="387964"/>
                    <a:pt x="1126086" y="393692"/>
                  </a:cubicBezTo>
                  <a:cubicBezTo>
                    <a:pt x="1120358" y="399419"/>
                    <a:pt x="1112590" y="402636"/>
                    <a:pt x="1104491" y="402636"/>
                  </a:cubicBezTo>
                  <a:lnTo>
                    <a:pt x="30540" y="402636"/>
                  </a:lnTo>
                  <a:cubicBezTo>
                    <a:pt x="13673" y="402636"/>
                    <a:pt x="0" y="388963"/>
                    <a:pt x="0" y="372097"/>
                  </a:cubicBezTo>
                  <a:lnTo>
                    <a:pt x="0" y="30540"/>
                  </a:lnTo>
                  <a:cubicBezTo>
                    <a:pt x="0" y="13673"/>
                    <a:pt x="13673" y="0"/>
                    <a:pt x="30540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2D9A16EE-174C-056A-ADD8-0DC091882A3D}"/>
                </a:ext>
              </a:extLst>
            </p:cNvPr>
            <p:cNvSpPr txBox="1"/>
            <p:nvPr/>
          </p:nvSpPr>
          <p:spPr>
            <a:xfrm>
              <a:off x="0" y="-66675"/>
              <a:ext cx="1135030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s-VE" sz="2800" b="1" u="none" strike="noStrike" noProof="0" dirty="0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Se inauguró  en 1974</a:t>
              </a:r>
            </a:p>
          </p:txBody>
        </p: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A1F2A31B-5106-C91B-1690-B17A1DA876B3}"/>
              </a:ext>
            </a:extLst>
          </p:cNvPr>
          <p:cNvSpPr txBox="1"/>
          <p:nvPr/>
        </p:nvSpPr>
        <p:spPr>
          <a:xfrm>
            <a:off x="8077200" y="1049390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137160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3929" y="4803031"/>
            <a:ext cx="10934541" cy="80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7200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Ubicación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286000" y="8839200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715000" y="8503021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2600" y="-1485900"/>
            <a:ext cx="25298400" cy="13792200"/>
            <a:chOff x="0" y="0"/>
            <a:chExt cx="33731200" cy="18389600"/>
          </a:xfrm>
          <a:solidFill>
            <a:srgbClr val="03030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3731200" cy="18389600"/>
            </a:xfrm>
            <a:custGeom>
              <a:avLst/>
              <a:gdLst/>
              <a:ahLst/>
              <a:cxnLst/>
              <a:rect l="l" t="t" r="r" b="b"/>
              <a:pathLst>
                <a:path w="33731200" h="18389600">
                  <a:moveTo>
                    <a:pt x="0" y="0"/>
                  </a:moveTo>
                  <a:lnTo>
                    <a:pt x="33731200" y="0"/>
                  </a:lnTo>
                  <a:lnTo>
                    <a:pt x="33731200" y="18389600"/>
                  </a:lnTo>
                  <a:lnTo>
                    <a:pt x="0" y="18389600"/>
                  </a:lnTo>
                  <a:close/>
                </a:path>
              </a:pathLst>
            </a:custGeom>
            <a:grpFill/>
          </p:spPr>
        </p:sp>
      </p:grpSp>
      <p:pic>
        <p:nvPicPr>
          <p:cNvPr id="4" name="2025-11-25 20-19-2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707" end="5763"/>
                </p14:media>
              </p:ext>
            </p:extLst>
          </p:nvPr>
        </p:nvPicPr>
        <p:blipFill rotWithShape="1">
          <a:blip r:embed="rId4"/>
          <a:srcRect l="31249" t="15741" r="31773" b="17592"/>
          <a:stretch>
            <a:fillRect/>
          </a:stretch>
        </p:blipFill>
        <p:spPr>
          <a:xfrm>
            <a:off x="5257800" y="1257300"/>
            <a:ext cx="7543800" cy="7650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7069" y="8907869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82215" y="3970154"/>
            <a:ext cx="7661785" cy="4975815"/>
            <a:chOff x="0" y="0"/>
            <a:chExt cx="10215713" cy="66344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15614" cy="6634400"/>
            </a:xfrm>
            <a:custGeom>
              <a:avLst/>
              <a:gdLst/>
              <a:ahLst/>
              <a:cxnLst/>
              <a:rect l="l" t="t" r="r" b="b"/>
              <a:pathLst>
                <a:path w="10215614" h="6634400">
                  <a:moveTo>
                    <a:pt x="0" y="1105709"/>
                  </a:moveTo>
                  <a:cubicBezTo>
                    <a:pt x="0" y="495089"/>
                    <a:pt x="498105" y="0"/>
                    <a:pt x="1112443" y="0"/>
                  </a:cubicBezTo>
                  <a:lnTo>
                    <a:pt x="9103171" y="0"/>
                  </a:lnTo>
                  <a:cubicBezTo>
                    <a:pt x="9717653" y="0"/>
                    <a:pt x="10215614" y="495089"/>
                    <a:pt x="10215614" y="1105709"/>
                  </a:cubicBezTo>
                  <a:lnTo>
                    <a:pt x="10215614" y="5528690"/>
                  </a:lnTo>
                  <a:cubicBezTo>
                    <a:pt x="10215614" y="6139454"/>
                    <a:pt x="9717509" y="6634400"/>
                    <a:pt x="9103171" y="6634400"/>
                  </a:cubicBezTo>
                  <a:lnTo>
                    <a:pt x="1112443" y="6634400"/>
                  </a:lnTo>
                  <a:cubicBezTo>
                    <a:pt x="498105" y="6634400"/>
                    <a:pt x="0" y="6139310"/>
                    <a:pt x="0" y="5528690"/>
                  </a:cubicBezTo>
                  <a:close/>
                </a:path>
              </a:pathLst>
            </a:custGeom>
            <a:blipFill>
              <a:blip r:embed="rId2"/>
              <a:stretch>
                <a:fillRect t="-765" b="-76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09600" y="294456"/>
            <a:ext cx="7620000" cy="105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Ubicación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8639" y="2534734"/>
            <a:ext cx="9145122" cy="105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</a:pP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Caserío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Camburito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, a 13.5 Km de </a:t>
            </a: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distancia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de la ciudad de </a:t>
            </a: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Araure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estado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Portuguesa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3"/>
              <a:stretch>
                <a:fillRect l="5463" t="693" r="-60098" b="-69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2754</Words>
  <Application>Microsoft Office PowerPoint</Application>
  <PresentationFormat>Personalizado</PresentationFormat>
  <Paragraphs>607</Paragraphs>
  <Slides>39</Slides>
  <Notes>0</Notes>
  <HiddenSlides>1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Coco Gothic</vt:lpstr>
      <vt:lpstr>Calibri</vt:lpstr>
      <vt:lpstr>Coco Gothic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New_diapositivas_236</dc:title>
  <dc:creator>ADRIANI DAVID ALEJANDRO</dc:creator>
  <cp:lastModifiedBy>ADRIANI DAVID ALEJANDRO</cp:lastModifiedBy>
  <cp:revision>38</cp:revision>
  <dcterms:created xsi:type="dcterms:W3CDTF">2006-08-16T00:00:00Z</dcterms:created>
  <dcterms:modified xsi:type="dcterms:W3CDTF">2025-12-02T02:04:41Z</dcterms:modified>
  <dc:identifier>DAG3rKObbhA</dc:identifier>
</cp:coreProperties>
</file>